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9" r:id="rId5"/>
    <p:sldId id="261" r:id="rId6"/>
    <p:sldId id="262" r:id="rId7"/>
    <p:sldId id="270" r:id="rId8"/>
    <p:sldId id="263" r:id="rId9"/>
    <p:sldId id="264" r:id="rId10"/>
    <p:sldId id="265" r:id="rId11"/>
    <p:sldId id="267" r:id="rId12"/>
    <p:sldId id="266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0C76"/>
    <a:srgbClr val="F26724"/>
    <a:srgbClr val="0069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74"/>
  </p:normalViewPr>
  <p:slideViewPr>
    <p:cSldViewPr snapToGrid="0" snapToObjects="1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42F3D4-9210-4B78-B4E3-33C8EC0FED8E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35D0F11-6615-4DDA-A58C-816663F314FE}">
      <dgm:prSet phldrT="[Text]"/>
      <dgm:spPr>
        <a:solidFill>
          <a:srgbClr val="F26724"/>
        </a:solidFill>
        <a:ln>
          <a:solidFill>
            <a:srgbClr val="F26724"/>
          </a:solidFill>
        </a:ln>
      </dgm:spPr>
      <dgm:t>
        <a:bodyPr/>
        <a:lstStyle/>
        <a:p>
          <a:r>
            <a:rPr lang="en-US" dirty="0"/>
            <a:t>Step 1</a:t>
          </a:r>
        </a:p>
      </dgm:t>
    </dgm:pt>
    <dgm:pt modelId="{EFE4BB8E-BCD3-4EE4-AA7C-0647619B091B}" type="parTrans" cxnId="{6C614032-B8D1-447A-AB5A-901F72706A76}">
      <dgm:prSet/>
      <dgm:spPr/>
      <dgm:t>
        <a:bodyPr/>
        <a:lstStyle/>
        <a:p>
          <a:endParaRPr lang="en-US"/>
        </a:p>
      </dgm:t>
    </dgm:pt>
    <dgm:pt modelId="{D2027316-C46B-4168-8ABF-280B6DB34B01}" type="sibTrans" cxnId="{6C614032-B8D1-447A-AB5A-901F72706A76}">
      <dgm:prSet/>
      <dgm:spPr/>
      <dgm:t>
        <a:bodyPr/>
        <a:lstStyle/>
        <a:p>
          <a:endParaRPr lang="en-US"/>
        </a:p>
      </dgm:t>
    </dgm:pt>
    <dgm:pt modelId="{7B621D44-827F-4014-AC30-B9D3C000A5A1}">
      <dgm:prSet phldrT="[Text]"/>
      <dgm:spPr>
        <a:ln>
          <a:solidFill>
            <a:srgbClr val="510C76"/>
          </a:solidFill>
        </a:ln>
      </dgm:spPr>
      <dgm:t>
        <a:bodyPr/>
        <a:lstStyle/>
        <a:p>
          <a:pPr>
            <a:buNone/>
          </a:pPr>
          <a:r>
            <a:rPr lang="en-US" b="1" dirty="0"/>
            <a:t>Verbal Warning</a:t>
          </a:r>
        </a:p>
      </dgm:t>
    </dgm:pt>
    <dgm:pt modelId="{B1654D39-FF5E-4B66-9F38-57C8C9ED2471}" type="parTrans" cxnId="{353CFBE3-CB01-443F-8AD7-B8B06C063E8D}">
      <dgm:prSet/>
      <dgm:spPr/>
      <dgm:t>
        <a:bodyPr/>
        <a:lstStyle/>
        <a:p>
          <a:endParaRPr lang="en-US"/>
        </a:p>
      </dgm:t>
    </dgm:pt>
    <dgm:pt modelId="{969AF806-2821-41F6-9E95-692544580965}" type="sibTrans" cxnId="{353CFBE3-CB01-443F-8AD7-B8B06C063E8D}">
      <dgm:prSet/>
      <dgm:spPr/>
      <dgm:t>
        <a:bodyPr/>
        <a:lstStyle/>
        <a:p>
          <a:endParaRPr lang="en-US"/>
        </a:p>
      </dgm:t>
    </dgm:pt>
    <dgm:pt modelId="{5E6B1D57-8B8C-4A50-882D-05493792ED35}">
      <dgm:prSet phldrT="[Text]"/>
      <dgm:spPr>
        <a:ln>
          <a:solidFill>
            <a:srgbClr val="510C76"/>
          </a:solidFill>
        </a:ln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dirty="0"/>
            <a:t>Considered a departmental matter, document the conversation through a follow-up email</a:t>
          </a:r>
        </a:p>
      </dgm:t>
    </dgm:pt>
    <dgm:pt modelId="{B725FE53-EFE8-4F51-8657-48D04FC053B7}" type="parTrans" cxnId="{679DAC63-E893-4CA8-A50A-9CCCB793B77F}">
      <dgm:prSet/>
      <dgm:spPr/>
      <dgm:t>
        <a:bodyPr/>
        <a:lstStyle/>
        <a:p>
          <a:endParaRPr lang="en-US"/>
        </a:p>
      </dgm:t>
    </dgm:pt>
    <dgm:pt modelId="{8238A9F9-F18A-4FAF-8A89-AD23BE755C41}" type="sibTrans" cxnId="{679DAC63-E893-4CA8-A50A-9CCCB793B77F}">
      <dgm:prSet/>
      <dgm:spPr/>
      <dgm:t>
        <a:bodyPr/>
        <a:lstStyle/>
        <a:p>
          <a:endParaRPr lang="en-US"/>
        </a:p>
      </dgm:t>
    </dgm:pt>
    <dgm:pt modelId="{93C8F3B9-348D-4CAF-90D8-706A5B74EE81}">
      <dgm:prSet phldrT="[Text]"/>
      <dgm:spPr>
        <a:solidFill>
          <a:srgbClr val="F26724"/>
        </a:solidFill>
        <a:ln>
          <a:solidFill>
            <a:srgbClr val="F26724"/>
          </a:solidFill>
        </a:ln>
      </dgm:spPr>
      <dgm:t>
        <a:bodyPr/>
        <a:lstStyle/>
        <a:p>
          <a:r>
            <a:rPr lang="en-US" dirty="0"/>
            <a:t>Step 2</a:t>
          </a:r>
        </a:p>
      </dgm:t>
    </dgm:pt>
    <dgm:pt modelId="{B3C658B5-19D0-470E-9E31-81F04A91732A}" type="parTrans" cxnId="{BE6B9740-7A4A-4872-8E4B-C9EF9C6A84F3}">
      <dgm:prSet/>
      <dgm:spPr/>
      <dgm:t>
        <a:bodyPr/>
        <a:lstStyle/>
        <a:p>
          <a:endParaRPr lang="en-US"/>
        </a:p>
      </dgm:t>
    </dgm:pt>
    <dgm:pt modelId="{B4153E49-3775-4969-9294-98543C48FC6D}" type="sibTrans" cxnId="{BE6B9740-7A4A-4872-8E4B-C9EF9C6A84F3}">
      <dgm:prSet/>
      <dgm:spPr/>
      <dgm:t>
        <a:bodyPr/>
        <a:lstStyle/>
        <a:p>
          <a:endParaRPr lang="en-US"/>
        </a:p>
      </dgm:t>
    </dgm:pt>
    <dgm:pt modelId="{F1567EF6-BE57-4733-8FF9-94B5C467A8D1}">
      <dgm:prSet phldrT="[Text]"/>
      <dgm:spPr>
        <a:ln>
          <a:solidFill>
            <a:srgbClr val="510C76"/>
          </a:solidFill>
        </a:ln>
      </dgm:spPr>
      <dgm:t>
        <a:bodyPr/>
        <a:lstStyle/>
        <a:p>
          <a:pPr>
            <a:buNone/>
          </a:pPr>
          <a:r>
            <a:rPr lang="en-US" b="1" dirty="0"/>
            <a:t>Written Warning</a:t>
          </a:r>
        </a:p>
      </dgm:t>
    </dgm:pt>
    <dgm:pt modelId="{99BA3C09-3797-4AC7-962D-2D5B62A47C6C}" type="parTrans" cxnId="{BCD4ADD6-6114-428F-9D04-7EA90C7C346C}">
      <dgm:prSet/>
      <dgm:spPr/>
      <dgm:t>
        <a:bodyPr/>
        <a:lstStyle/>
        <a:p>
          <a:endParaRPr lang="en-US"/>
        </a:p>
      </dgm:t>
    </dgm:pt>
    <dgm:pt modelId="{66361A92-6244-4D40-85CC-982F837D511C}" type="sibTrans" cxnId="{BCD4ADD6-6114-428F-9D04-7EA90C7C346C}">
      <dgm:prSet/>
      <dgm:spPr/>
      <dgm:t>
        <a:bodyPr/>
        <a:lstStyle/>
        <a:p>
          <a:endParaRPr lang="en-US"/>
        </a:p>
      </dgm:t>
    </dgm:pt>
    <dgm:pt modelId="{30912F67-5769-4F24-BA3C-CE294654BDCE}">
      <dgm:prSet phldrT="[Text]"/>
      <dgm:spPr>
        <a:ln>
          <a:solidFill>
            <a:srgbClr val="510C76"/>
          </a:solidFill>
        </a:ln>
      </dgm:spPr>
      <dgm:t>
        <a:bodyPr/>
        <a:lstStyle/>
        <a:p>
          <a:r>
            <a:rPr lang="en-US" dirty="0"/>
            <a:t>Formal statement that is placed in employee’s file. HR needs to be included – HR can help with drafting</a:t>
          </a:r>
        </a:p>
      </dgm:t>
    </dgm:pt>
    <dgm:pt modelId="{51911507-E554-4F17-92F8-B32CB5721458}" type="parTrans" cxnId="{F44C01B3-E523-441A-915F-E8D96534EC4B}">
      <dgm:prSet/>
      <dgm:spPr/>
      <dgm:t>
        <a:bodyPr/>
        <a:lstStyle/>
        <a:p>
          <a:endParaRPr lang="en-US"/>
        </a:p>
      </dgm:t>
    </dgm:pt>
    <dgm:pt modelId="{1C6BB335-A8F2-4E4E-AB37-9241CA7CD26A}" type="sibTrans" cxnId="{F44C01B3-E523-441A-915F-E8D96534EC4B}">
      <dgm:prSet/>
      <dgm:spPr/>
      <dgm:t>
        <a:bodyPr/>
        <a:lstStyle/>
        <a:p>
          <a:endParaRPr lang="en-US"/>
        </a:p>
      </dgm:t>
    </dgm:pt>
    <dgm:pt modelId="{ABC12357-B8B7-4F88-B9BB-391911A9040F}">
      <dgm:prSet phldrT="[Text]"/>
      <dgm:spPr>
        <a:solidFill>
          <a:srgbClr val="F26724"/>
        </a:solidFill>
        <a:ln>
          <a:solidFill>
            <a:srgbClr val="F26724"/>
          </a:solidFill>
        </a:ln>
      </dgm:spPr>
      <dgm:t>
        <a:bodyPr/>
        <a:lstStyle/>
        <a:p>
          <a:r>
            <a:rPr lang="en-US" dirty="0"/>
            <a:t>Step 3</a:t>
          </a:r>
        </a:p>
      </dgm:t>
    </dgm:pt>
    <dgm:pt modelId="{D2F19957-5CF7-4133-9DE6-BDB2D6581A50}" type="parTrans" cxnId="{C80C9ADC-8B5F-42CF-BEA1-31939D32B78E}">
      <dgm:prSet/>
      <dgm:spPr/>
      <dgm:t>
        <a:bodyPr/>
        <a:lstStyle/>
        <a:p>
          <a:endParaRPr lang="en-US"/>
        </a:p>
      </dgm:t>
    </dgm:pt>
    <dgm:pt modelId="{B182C531-B3C6-4F32-9E3F-3EB936D0F296}" type="sibTrans" cxnId="{C80C9ADC-8B5F-42CF-BEA1-31939D32B78E}">
      <dgm:prSet/>
      <dgm:spPr/>
      <dgm:t>
        <a:bodyPr/>
        <a:lstStyle/>
        <a:p>
          <a:endParaRPr lang="en-US"/>
        </a:p>
      </dgm:t>
    </dgm:pt>
    <dgm:pt modelId="{1926CB66-8A29-4191-AEE7-E453B685A5E3}">
      <dgm:prSet phldrT="[Text]"/>
      <dgm:spPr>
        <a:ln>
          <a:solidFill>
            <a:srgbClr val="510C76"/>
          </a:solidFill>
        </a:ln>
      </dgm:spPr>
      <dgm:t>
        <a:bodyPr/>
        <a:lstStyle/>
        <a:p>
          <a:pPr>
            <a:buNone/>
          </a:pPr>
          <a:r>
            <a:rPr lang="en-US" b="1" dirty="0"/>
            <a:t>Final Written Warning/Suspension</a:t>
          </a:r>
        </a:p>
      </dgm:t>
    </dgm:pt>
    <dgm:pt modelId="{0CDD964F-C339-4FAA-AABC-6EE8E144818D}" type="parTrans" cxnId="{88952959-B98C-4430-93C4-46A62E06271A}">
      <dgm:prSet/>
      <dgm:spPr/>
      <dgm:t>
        <a:bodyPr/>
        <a:lstStyle/>
        <a:p>
          <a:endParaRPr lang="en-US"/>
        </a:p>
      </dgm:t>
    </dgm:pt>
    <dgm:pt modelId="{F69C50A1-45D4-4A0C-B5FB-F83EA1C567DB}" type="sibTrans" cxnId="{88952959-B98C-4430-93C4-46A62E06271A}">
      <dgm:prSet/>
      <dgm:spPr/>
      <dgm:t>
        <a:bodyPr/>
        <a:lstStyle/>
        <a:p>
          <a:endParaRPr lang="en-US"/>
        </a:p>
      </dgm:t>
    </dgm:pt>
    <dgm:pt modelId="{666E291E-D1C0-4EEC-BF3C-F8A7EC8886BB}">
      <dgm:prSet phldrT="[Text]"/>
      <dgm:spPr>
        <a:ln>
          <a:solidFill>
            <a:srgbClr val="510C76"/>
          </a:solidFill>
        </a:ln>
      </dgm:spPr>
      <dgm:t>
        <a:bodyPr/>
        <a:lstStyle/>
        <a:p>
          <a:r>
            <a:rPr lang="en-US" dirty="0"/>
            <a:t>Supervisors must consult with AVP of HR before issuing</a:t>
          </a:r>
        </a:p>
      </dgm:t>
    </dgm:pt>
    <dgm:pt modelId="{EF8E6F53-D151-4AFB-9C77-6E3200DD4B1B}" type="parTrans" cxnId="{DAF0A36F-20FF-4808-85D9-43A4DAF924D4}">
      <dgm:prSet/>
      <dgm:spPr/>
      <dgm:t>
        <a:bodyPr/>
        <a:lstStyle/>
        <a:p>
          <a:endParaRPr lang="en-US"/>
        </a:p>
      </dgm:t>
    </dgm:pt>
    <dgm:pt modelId="{3B8EEA94-F339-45F3-A199-50B25DE805EC}" type="sibTrans" cxnId="{DAF0A36F-20FF-4808-85D9-43A4DAF924D4}">
      <dgm:prSet/>
      <dgm:spPr/>
      <dgm:t>
        <a:bodyPr/>
        <a:lstStyle/>
        <a:p>
          <a:endParaRPr lang="en-US"/>
        </a:p>
      </dgm:t>
    </dgm:pt>
    <dgm:pt modelId="{43DF291F-DDD2-4793-BDAE-64479BC07C4E}">
      <dgm:prSet phldrT="[Text]"/>
      <dgm:spPr>
        <a:solidFill>
          <a:srgbClr val="F26724"/>
        </a:solidFill>
        <a:ln>
          <a:solidFill>
            <a:srgbClr val="F26724"/>
          </a:solidFill>
        </a:ln>
      </dgm:spPr>
      <dgm:t>
        <a:bodyPr/>
        <a:lstStyle/>
        <a:p>
          <a:r>
            <a:rPr lang="en-US" dirty="0"/>
            <a:t>Step 4</a:t>
          </a:r>
        </a:p>
      </dgm:t>
    </dgm:pt>
    <dgm:pt modelId="{775049E1-D3AB-4748-B1F6-9869A3633D5F}" type="parTrans" cxnId="{9FFCB4E7-C102-4A94-B5D2-D7B0031661CC}">
      <dgm:prSet/>
      <dgm:spPr/>
      <dgm:t>
        <a:bodyPr/>
        <a:lstStyle/>
        <a:p>
          <a:endParaRPr lang="en-US"/>
        </a:p>
      </dgm:t>
    </dgm:pt>
    <dgm:pt modelId="{810D9ED6-464C-420A-8F43-6C90FF642C54}" type="sibTrans" cxnId="{9FFCB4E7-C102-4A94-B5D2-D7B0031661CC}">
      <dgm:prSet/>
      <dgm:spPr/>
      <dgm:t>
        <a:bodyPr/>
        <a:lstStyle/>
        <a:p>
          <a:endParaRPr lang="en-US"/>
        </a:p>
      </dgm:t>
    </dgm:pt>
    <dgm:pt modelId="{1DE3D841-28AB-4274-84FE-B5E85F254889}">
      <dgm:prSet phldrT="[Text]"/>
      <dgm:spPr>
        <a:ln>
          <a:solidFill>
            <a:srgbClr val="510C76"/>
          </a:solidFill>
        </a:ln>
      </dgm:spPr>
      <dgm:t>
        <a:bodyPr/>
        <a:lstStyle/>
        <a:p>
          <a:r>
            <a:rPr lang="en-US" dirty="0"/>
            <a:t>Final step in disciplinary process that is taken if earlier steps do not resolve issues. AVP of HR must be included</a:t>
          </a:r>
        </a:p>
      </dgm:t>
    </dgm:pt>
    <dgm:pt modelId="{50C17B5C-2ABE-4215-B50F-90297DBCA022}" type="parTrans" cxnId="{695D6416-10ED-489C-AEBA-5A5F15E3E958}">
      <dgm:prSet/>
      <dgm:spPr/>
      <dgm:t>
        <a:bodyPr/>
        <a:lstStyle/>
        <a:p>
          <a:endParaRPr lang="en-US"/>
        </a:p>
      </dgm:t>
    </dgm:pt>
    <dgm:pt modelId="{76436D30-2AE8-4335-8BFA-68A2C4BC4110}" type="sibTrans" cxnId="{695D6416-10ED-489C-AEBA-5A5F15E3E958}">
      <dgm:prSet/>
      <dgm:spPr/>
      <dgm:t>
        <a:bodyPr/>
        <a:lstStyle/>
        <a:p>
          <a:endParaRPr lang="en-US"/>
        </a:p>
      </dgm:t>
    </dgm:pt>
    <dgm:pt modelId="{126F1BAA-D5CF-4D6D-9C57-D3F9FA8F2566}">
      <dgm:prSet phldrT="[Text]"/>
      <dgm:spPr>
        <a:ln>
          <a:solidFill>
            <a:srgbClr val="510C76"/>
          </a:solidFill>
        </a:ln>
      </dgm:spPr>
      <dgm:t>
        <a:bodyPr/>
        <a:lstStyle/>
        <a:p>
          <a:pPr>
            <a:buNone/>
          </a:pPr>
          <a:r>
            <a:rPr lang="en-US" b="1" dirty="0"/>
            <a:t>Termination</a:t>
          </a:r>
        </a:p>
      </dgm:t>
    </dgm:pt>
    <dgm:pt modelId="{2644E59B-8561-42F2-839F-1444ADC2B60B}" type="parTrans" cxnId="{D82DF5B5-1887-4096-ACAE-1A5F13A20B7F}">
      <dgm:prSet/>
      <dgm:spPr/>
      <dgm:t>
        <a:bodyPr/>
        <a:lstStyle/>
        <a:p>
          <a:endParaRPr lang="en-US"/>
        </a:p>
      </dgm:t>
    </dgm:pt>
    <dgm:pt modelId="{774E0E3F-2B4E-47E6-A46C-1AC5206D827F}" type="sibTrans" cxnId="{D82DF5B5-1887-4096-ACAE-1A5F13A20B7F}">
      <dgm:prSet/>
      <dgm:spPr/>
      <dgm:t>
        <a:bodyPr/>
        <a:lstStyle/>
        <a:p>
          <a:endParaRPr lang="en-US"/>
        </a:p>
      </dgm:t>
    </dgm:pt>
    <dgm:pt modelId="{22F68A84-0C3B-41CF-8CE5-AF4DE86C0B44}" type="pres">
      <dgm:prSet presAssocID="{BA42F3D4-9210-4B78-B4E3-33C8EC0FED8E}" presName="linearFlow" presStyleCnt="0">
        <dgm:presLayoutVars>
          <dgm:dir/>
          <dgm:animLvl val="lvl"/>
          <dgm:resizeHandles val="exact"/>
        </dgm:presLayoutVars>
      </dgm:prSet>
      <dgm:spPr/>
    </dgm:pt>
    <dgm:pt modelId="{7309EEFA-CD9A-4C77-BABE-A47A42469A8A}" type="pres">
      <dgm:prSet presAssocID="{435D0F11-6615-4DDA-A58C-816663F314FE}" presName="composite" presStyleCnt="0"/>
      <dgm:spPr/>
    </dgm:pt>
    <dgm:pt modelId="{E8093BD1-66D9-41DF-82C9-7DEC1B3A4F9D}" type="pres">
      <dgm:prSet presAssocID="{435D0F11-6615-4DDA-A58C-816663F314FE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5EF2852D-4B11-44D9-9087-452013A7FF25}" type="pres">
      <dgm:prSet presAssocID="{435D0F11-6615-4DDA-A58C-816663F314FE}" presName="descendantText" presStyleLbl="alignAcc1" presStyleIdx="0" presStyleCnt="4" custLinFactNeighborX="0" custLinFactNeighborY="-493">
        <dgm:presLayoutVars>
          <dgm:bulletEnabled val="1"/>
        </dgm:presLayoutVars>
      </dgm:prSet>
      <dgm:spPr/>
    </dgm:pt>
    <dgm:pt modelId="{F6081111-CFD0-47EF-880C-BA82949D46DB}" type="pres">
      <dgm:prSet presAssocID="{D2027316-C46B-4168-8ABF-280B6DB34B01}" presName="sp" presStyleCnt="0"/>
      <dgm:spPr/>
    </dgm:pt>
    <dgm:pt modelId="{D7B6A90F-5681-46FE-9DD2-9A0E6F2AB433}" type="pres">
      <dgm:prSet presAssocID="{93C8F3B9-348D-4CAF-90D8-706A5B74EE81}" presName="composite" presStyleCnt="0"/>
      <dgm:spPr/>
    </dgm:pt>
    <dgm:pt modelId="{626D1786-38F5-4229-963D-4F0B48707254}" type="pres">
      <dgm:prSet presAssocID="{93C8F3B9-348D-4CAF-90D8-706A5B74EE81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9CDFAAA4-866D-47F2-9D48-B52412CF6219}" type="pres">
      <dgm:prSet presAssocID="{93C8F3B9-348D-4CAF-90D8-706A5B74EE81}" presName="descendantText" presStyleLbl="alignAcc1" presStyleIdx="1" presStyleCnt="4" custLinFactNeighborY="-981">
        <dgm:presLayoutVars>
          <dgm:bulletEnabled val="1"/>
        </dgm:presLayoutVars>
      </dgm:prSet>
      <dgm:spPr/>
    </dgm:pt>
    <dgm:pt modelId="{5252E5E0-A3DD-4A95-A812-D9A49AF4747A}" type="pres">
      <dgm:prSet presAssocID="{B4153E49-3775-4969-9294-98543C48FC6D}" presName="sp" presStyleCnt="0"/>
      <dgm:spPr/>
    </dgm:pt>
    <dgm:pt modelId="{07F3DEB1-0376-46A1-A57B-57E05B47A98F}" type="pres">
      <dgm:prSet presAssocID="{ABC12357-B8B7-4F88-B9BB-391911A9040F}" presName="composite" presStyleCnt="0"/>
      <dgm:spPr/>
    </dgm:pt>
    <dgm:pt modelId="{FFA277D2-1A03-4B6E-AD42-A4CAD5D4D4E6}" type="pres">
      <dgm:prSet presAssocID="{ABC12357-B8B7-4F88-B9BB-391911A9040F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42AC0655-4DA8-4DBF-9183-7D395306D7FF}" type="pres">
      <dgm:prSet presAssocID="{ABC12357-B8B7-4F88-B9BB-391911A9040F}" presName="descendantText" presStyleLbl="alignAcc1" presStyleIdx="2" presStyleCnt="4" custLinFactNeighborY="-616">
        <dgm:presLayoutVars>
          <dgm:bulletEnabled val="1"/>
        </dgm:presLayoutVars>
      </dgm:prSet>
      <dgm:spPr/>
    </dgm:pt>
    <dgm:pt modelId="{F68C70F7-0ABD-450F-B274-75C1C3C65043}" type="pres">
      <dgm:prSet presAssocID="{B182C531-B3C6-4F32-9E3F-3EB936D0F296}" presName="sp" presStyleCnt="0"/>
      <dgm:spPr/>
    </dgm:pt>
    <dgm:pt modelId="{CCBF2F24-26C4-4B75-A47A-384A7279D474}" type="pres">
      <dgm:prSet presAssocID="{43DF291F-DDD2-4793-BDAE-64479BC07C4E}" presName="composite" presStyleCnt="0"/>
      <dgm:spPr/>
    </dgm:pt>
    <dgm:pt modelId="{7D1284C0-0F5B-4FE4-9D2E-8A1D2762F644}" type="pres">
      <dgm:prSet presAssocID="{43DF291F-DDD2-4793-BDAE-64479BC07C4E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53AD6BD6-C49D-4A98-AEF1-6A01533E6598}" type="pres">
      <dgm:prSet presAssocID="{43DF291F-DDD2-4793-BDAE-64479BC07C4E}" presName="descendantText" presStyleLbl="alignAcc1" presStyleIdx="3" presStyleCnt="4" custLinFactNeighborY="-616">
        <dgm:presLayoutVars>
          <dgm:bulletEnabled val="1"/>
        </dgm:presLayoutVars>
      </dgm:prSet>
      <dgm:spPr/>
    </dgm:pt>
  </dgm:ptLst>
  <dgm:cxnLst>
    <dgm:cxn modelId="{95964D01-AD86-43A8-AFC5-947D3E3E56D4}" type="presOf" srcId="{5E6B1D57-8B8C-4A50-882D-05493792ED35}" destId="{5EF2852D-4B11-44D9-9087-452013A7FF25}" srcOrd="0" destOrd="1" presId="urn:microsoft.com/office/officeart/2005/8/layout/chevron2"/>
    <dgm:cxn modelId="{695D6416-10ED-489C-AEBA-5A5F15E3E958}" srcId="{43DF291F-DDD2-4793-BDAE-64479BC07C4E}" destId="{1DE3D841-28AB-4274-84FE-B5E85F254889}" srcOrd="1" destOrd="0" parTransId="{50C17B5C-2ABE-4215-B50F-90297DBCA022}" sibTransId="{76436D30-2AE8-4335-8BFA-68A2C4BC4110}"/>
    <dgm:cxn modelId="{F3334E1D-BD04-4945-8409-E741281DEA2C}" type="presOf" srcId="{F1567EF6-BE57-4733-8FF9-94B5C467A8D1}" destId="{9CDFAAA4-866D-47F2-9D48-B52412CF6219}" srcOrd="0" destOrd="0" presId="urn:microsoft.com/office/officeart/2005/8/layout/chevron2"/>
    <dgm:cxn modelId="{66F89B28-03B3-4E3F-AAD0-F92F163E2190}" type="presOf" srcId="{1DE3D841-28AB-4274-84FE-B5E85F254889}" destId="{53AD6BD6-C49D-4A98-AEF1-6A01533E6598}" srcOrd="0" destOrd="1" presId="urn:microsoft.com/office/officeart/2005/8/layout/chevron2"/>
    <dgm:cxn modelId="{6C614032-B8D1-447A-AB5A-901F72706A76}" srcId="{BA42F3D4-9210-4B78-B4E3-33C8EC0FED8E}" destId="{435D0F11-6615-4DDA-A58C-816663F314FE}" srcOrd="0" destOrd="0" parTransId="{EFE4BB8E-BCD3-4EE4-AA7C-0647619B091B}" sibTransId="{D2027316-C46B-4168-8ABF-280B6DB34B01}"/>
    <dgm:cxn modelId="{BE6B9740-7A4A-4872-8E4B-C9EF9C6A84F3}" srcId="{BA42F3D4-9210-4B78-B4E3-33C8EC0FED8E}" destId="{93C8F3B9-348D-4CAF-90D8-706A5B74EE81}" srcOrd="1" destOrd="0" parTransId="{B3C658B5-19D0-470E-9E31-81F04A91732A}" sibTransId="{B4153E49-3775-4969-9294-98543C48FC6D}"/>
    <dgm:cxn modelId="{3FDD9943-1C1C-4C16-A08E-DF6DF46BE2E0}" type="presOf" srcId="{ABC12357-B8B7-4F88-B9BB-391911A9040F}" destId="{FFA277D2-1A03-4B6E-AD42-A4CAD5D4D4E6}" srcOrd="0" destOrd="0" presId="urn:microsoft.com/office/officeart/2005/8/layout/chevron2"/>
    <dgm:cxn modelId="{679DAC63-E893-4CA8-A50A-9CCCB793B77F}" srcId="{435D0F11-6615-4DDA-A58C-816663F314FE}" destId="{5E6B1D57-8B8C-4A50-882D-05493792ED35}" srcOrd="1" destOrd="0" parTransId="{B725FE53-EFE8-4F51-8657-48D04FC053B7}" sibTransId="{8238A9F9-F18A-4FAF-8A89-AD23BE755C41}"/>
    <dgm:cxn modelId="{0047334E-24F7-4B95-AF17-6218B5AB1D05}" type="presOf" srcId="{1926CB66-8A29-4191-AEE7-E453B685A5E3}" destId="{42AC0655-4DA8-4DBF-9183-7D395306D7FF}" srcOrd="0" destOrd="0" presId="urn:microsoft.com/office/officeart/2005/8/layout/chevron2"/>
    <dgm:cxn modelId="{DAF0A36F-20FF-4808-85D9-43A4DAF924D4}" srcId="{ABC12357-B8B7-4F88-B9BB-391911A9040F}" destId="{666E291E-D1C0-4EEC-BF3C-F8A7EC8886BB}" srcOrd="1" destOrd="0" parTransId="{EF8E6F53-D151-4AFB-9C77-6E3200DD4B1B}" sibTransId="{3B8EEA94-F339-45F3-A199-50B25DE805EC}"/>
    <dgm:cxn modelId="{88952959-B98C-4430-93C4-46A62E06271A}" srcId="{ABC12357-B8B7-4F88-B9BB-391911A9040F}" destId="{1926CB66-8A29-4191-AEE7-E453B685A5E3}" srcOrd="0" destOrd="0" parTransId="{0CDD964F-C339-4FAA-AABC-6EE8E144818D}" sibTransId="{F69C50A1-45D4-4A0C-B5FB-F83EA1C567DB}"/>
    <dgm:cxn modelId="{F8DF5C7C-1CBC-4A7E-856D-3D8541EF1C28}" type="presOf" srcId="{93C8F3B9-348D-4CAF-90D8-706A5B74EE81}" destId="{626D1786-38F5-4229-963D-4F0B48707254}" srcOrd="0" destOrd="0" presId="urn:microsoft.com/office/officeart/2005/8/layout/chevron2"/>
    <dgm:cxn modelId="{383F7E82-5234-4C13-9558-19F2B64DDD9D}" type="presOf" srcId="{30912F67-5769-4F24-BA3C-CE294654BDCE}" destId="{9CDFAAA4-866D-47F2-9D48-B52412CF6219}" srcOrd="0" destOrd="1" presId="urn:microsoft.com/office/officeart/2005/8/layout/chevron2"/>
    <dgm:cxn modelId="{6EA09CB0-7976-46F7-AE29-BD8F3A805B7B}" type="presOf" srcId="{126F1BAA-D5CF-4D6D-9C57-D3F9FA8F2566}" destId="{53AD6BD6-C49D-4A98-AEF1-6A01533E6598}" srcOrd="0" destOrd="0" presId="urn:microsoft.com/office/officeart/2005/8/layout/chevron2"/>
    <dgm:cxn modelId="{F44C01B3-E523-441A-915F-E8D96534EC4B}" srcId="{93C8F3B9-348D-4CAF-90D8-706A5B74EE81}" destId="{30912F67-5769-4F24-BA3C-CE294654BDCE}" srcOrd="1" destOrd="0" parTransId="{51911507-E554-4F17-92F8-B32CB5721458}" sibTransId="{1C6BB335-A8F2-4E4E-AB37-9241CA7CD26A}"/>
    <dgm:cxn modelId="{D82DF5B5-1887-4096-ACAE-1A5F13A20B7F}" srcId="{43DF291F-DDD2-4793-BDAE-64479BC07C4E}" destId="{126F1BAA-D5CF-4D6D-9C57-D3F9FA8F2566}" srcOrd="0" destOrd="0" parTransId="{2644E59B-8561-42F2-839F-1444ADC2B60B}" sibTransId="{774E0E3F-2B4E-47E6-A46C-1AC5206D827F}"/>
    <dgm:cxn modelId="{C68097BE-3764-4266-8A86-91D016CC4566}" type="presOf" srcId="{BA42F3D4-9210-4B78-B4E3-33C8EC0FED8E}" destId="{22F68A84-0C3B-41CF-8CE5-AF4DE86C0B44}" srcOrd="0" destOrd="0" presId="urn:microsoft.com/office/officeart/2005/8/layout/chevron2"/>
    <dgm:cxn modelId="{449B15CB-742C-4BBA-97EC-82F8EF377AB8}" type="presOf" srcId="{43DF291F-DDD2-4793-BDAE-64479BC07C4E}" destId="{7D1284C0-0F5B-4FE4-9D2E-8A1D2762F644}" srcOrd="0" destOrd="0" presId="urn:microsoft.com/office/officeart/2005/8/layout/chevron2"/>
    <dgm:cxn modelId="{CF8C5DCE-5D18-4BB5-A20F-77368D84937B}" type="presOf" srcId="{435D0F11-6615-4DDA-A58C-816663F314FE}" destId="{E8093BD1-66D9-41DF-82C9-7DEC1B3A4F9D}" srcOrd="0" destOrd="0" presId="urn:microsoft.com/office/officeart/2005/8/layout/chevron2"/>
    <dgm:cxn modelId="{BCD4ADD6-6114-428F-9D04-7EA90C7C346C}" srcId="{93C8F3B9-348D-4CAF-90D8-706A5B74EE81}" destId="{F1567EF6-BE57-4733-8FF9-94B5C467A8D1}" srcOrd="0" destOrd="0" parTransId="{99BA3C09-3797-4AC7-962D-2D5B62A47C6C}" sibTransId="{66361A92-6244-4D40-85CC-982F837D511C}"/>
    <dgm:cxn modelId="{C80C9ADC-8B5F-42CF-BEA1-31939D32B78E}" srcId="{BA42F3D4-9210-4B78-B4E3-33C8EC0FED8E}" destId="{ABC12357-B8B7-4F88-B9BB-391911A9040F}" srcOrd="2" destOrd="0" parTransId="{D2F19957-5CF7-4133-9DE6-BDB2D6581A50}" sibTransId="{B182C531-B3C6-4F32-9E3F-3EB936D0F296}"/>
    <dgm:cxn modelId="{353CFBE3-CB01-443F-8AD7-B8B06C063E8D}" srcId="{435D0F11-6615-4DDA-A58C-816663F314FE}" destId="{7B621D44-827F-4014-AC30-B9D3C000A5A1}" srcOrd="0" destOrd="0" parTransId="{B1654D39-FF5E-4B66-9F38-57C8C9ED2471}" sibTransId="{969AF806-2821-41F6-9E95-692544580965}"/>
    <dgm:cxn modelId="{9FFCB4E7-C102-4A94-B5D2-D7B0031661CC}" srcId="{BA42F3D4-9210-4B78-B4E3-33C8EC0FED8E}" destId="{43DF291F-DDD2-4793-BDAE-64479BC07C4E}" srcOrd="3" destOrd="0" parTransId="{775049E1-D3AB-4748-B1F6-9869A3633D5F}" sibTransId="{810D9ED6-464C-420A-8F43-6C90FF642C54}"/>
    <dgm:cxn modelId="{B35B5DFB-3669-4F87-B269-9AA7C1E5F6E7}" type="presOf" srcId="{666E291E-D1C0-4EEC-BF3C-F8A7EC8886BB}" destId="{42AC0655-4DA8-4DBF-9183-7D395306D7FF}" srcOrd="0" destOrd="1" presId="urn:microsoft.com/office/officeart/2005/8/layout/chevron2"/>
    <dgm:cxn modelId="{B9B0C5FC-059E-47FF-A092-517A8627312B}" type="presOf" srcId="{7B621D44-827F-4014-AC30-B9D3C000A5A1}" destId="{5EF2852D-4B11-44D9-9087-452013A7FF25}" srcOrd="0" destOrd="0" presId="urn:microsoft.com/office/officeart/2005/8/layout/chevron2"/>
    <dgm:cxn modelId="{43C5C437-4CEC-441E-90C7-954195C0B0E2}" type="presParOf" srcId="{22F68A84-0C3B-41CF-8CE5-AF4DE86C0B44}" destId="{7309EEFA-CD9A-4C77-BABE-A47A42469A8A}" srcOrd="0" destOrd="0" presId="urn:microsoft.com/office/officeart/2005/8/layout/chevron2"/>
    <dgm:cxn modelId="{501DE6BF-D515-4221-A0F0-17C2CB3B81F8}" type="presParOf" srcId="{7309EEFA-CD9A-4C77-BABE-A47A42469A8A}" destId="{E8093BD1-66D9-41DF-82C9-7DEC1B3A4F9D}" srcOrd="0" destOrd="0" presId="urn:microsoft.com/office/officeart/2005/8/layout/chevron2"/>
    <dgm:cxn modelId="{D8F7470F-7737-4B77-8BC9-BBFC98010FAA}" type="presParOf" srcId="{7309EEFA-CD9A-4C77-BABE-A47A42469A8A}" destId="{5EF2852D-4B11-44D9-9087-452013A7FF25}" srcOrd="1" destOrd="0" presId="urn:microsoft.com/office/officeart/2005/8/layout/chevron2"/>
    <dgm:cxn modelId="{FBD5C7CD-7CBB-4DA0-9EF0-B2034EDA677E}" type="presParOf" srcId="{22F68A84-0C3B-41CF-8CE5-AF4DE86C0B44}" destId="{F6081111-CFD0-47EF-880C-BA82949D46DB}" srcOrd="1" destOrd="0" presId="urn:microsoft.com/office/officeart/2005/8/layout/chevron2"/>
    <dgm:cxn modelId="{0A4D42BC-939D-428D-9FE0-EA6F17EF944D}" type="presParOf" srcId="{22F68A84-0C3B-41CF-8CE5-AF4DE86C0B44}" destId="{D7B6A90F-5681-46FE-9DD2-9A0E6F2AB433}" srcOrd="2" destOrd="0" presId="urn:microsoft.com/office/officeart/2005/8/layout/chevron2"/>
    <dgm:cxn modelId="{17247C8C-FAEC-4F41-8C55-D9BF611E413C}" type="presParOf" srcId="{D7B6A90F-5681-46FE-9DD2-9A0E6F2AB433}" destId="{626D1786-38F5-4229-963D-4F0B48707254}" srcOrd="0" destOrd="0" presId="urn:microsoft.com/office/officeart/2005/8/layout/chevron2"/>
    <dgm:cxn modelId="{E0248CC3-2671-4AA8-8105-17296651D6CD}" type="presParOf" srcId="{D7B6A90F-5681-46FE-9DD2-9A0E6F2AB433}" destId="{9CDFAAA4-866D-47F2-9D48-B52412CF6219}" srcOrd="1" destOrd="0" presId="urn:microsoft.com/office/officeart/2005/8/layout/chevron2"/>
    <dgm:cxn modelId="{23740E87-A652-4F8B-B721-754DFCABF224}" type="presParOf" srcId="{22F68A84-0C3B-41CF-8CE5-AF4DE86C0B44}" destId="{5252E5E0-A3DD-4A95-A812-D9A49AF4747A}" srcOrd="3" destOrd="0" presId="urn:microsoft.com/office/officeart/2005/8/layout/chevron2"/>
    <dgm:cxn modelId="{B363BB5D-CD13-4E4D-B7E7-4D1E9DD1466A}" type="presParOf" srcId="{22F68A84-0C3B-41CF-8CE5-AF4DE86C0B44}" destId="{07F3DEB1-0376-46A1-A57B-57E05B47A98F}" srcOrd="4" destOrd="0" presId="urn:microsoft.com/office/officeart/2005/8/layout/chevron2"/>
    <dgm:cxn modelId="{073FF11B-02ED-406B-9F8C-226597EB6BB3}" type="presParOf" srcId="{07F3DEB1-0376-46A1-A57B-57E05B47A98F}" destId="{FFA277D2-1A03-4B6E-AD42-A4CAD5D4D4E6}" srcOrd="0" destOrd="0" presId="urn:microsoft.com/office/officeart/2005/8/layout/chevron2"/>
    <dgm:cxn modelId="{5DC1F2B1-EBEE-462B-A24C-4E1A3DC43401}" type="presParOf" srcId="{07F3DEB1-0376-46A1-A57B-57E05B47A98F}" destId="{42AC0655-4DA8-4DBF-9183-7D395306D7FF}" srcOrd="1" destOrd="0" presId="urn:microsoft.com/office/officeart/2005/8/layout/chevron2"/>
    <dgm:cxn modelId="{94553056-3798-4200-B192-48CD0D928FC1}" type="presParOf" srcId="{22F68A84-0C3B-41CF-8CE5-AF4DE86C0B44}" destId="{F68C70F7-0ABD-450F-B274-75C1C3C65043}" srcOrd="5" destOrd="0" presId="urn:microsoft.com/office/officeart/2005/8/layout/chevron2"/>
    <dgm:cxn modelId="{6F277832-FFBE-4A8F-A97E-2D3AC14BF414}" type="presParOf" srcId="{22F68A84-0C3B-41CF-8CE5-AF4DE86C0B44}" destId="{CCBF2F24-26C4-4B75-A47A-384A7279D474}" srcOrd="6" destOrd="0" presId="urn:microsoft.com/office/officeart/2005/8/layout/chevron2"/>
    <dgm:cxn modelId="{F197E6AF-EA41-4B57-A12F-F546AC4C0906}" type="presParOf" srcId="{CCBF2F24-26C4-4B75-A47A-384A7279D474}" destId="{7D1284C0-0F5B-4FE4-9D2E-8A1D2762F644}" srcOrd="0" destOrd="0" presId="urn:microsoft.com/office/officeart/2005/8/layout/chevron2"/>
    <dgm:cxn modelId="{25D18916-9E09-4AB5-9D24-6A1955B82043}" type="presParOf" srcId="{CCBF2F24-26C4-4B75-A47A-384A7279D474}" destId="{53AD6BD6-C49D-4A98-AEF1-6A01533E659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093BD1-66D9-41DF-82C9-7DEC1B3A4F9D}">
      <dsp:nvSpPr>
        <dsp:cNvPr id="0" name=""/>
        <dsp:cNvSpPr/>
      </dsp:nvSpPr>
      <dsp:spPr>
        <a:xfrm rot="5400000">
          <a:off x="-223996" y="228783"/>
          <a:ext cx="1493311" cy="1045318"/>
        </a:xfrm>
        <a:prstGeom prst="chevron">
          <a:avLst/>
        </a:prstGeom>
        <a:solidFill>
          <a:srgbClr val="F26724"/>
        </a:solidFill>
        <a:ln w="12700" cap="flat" cmpd="sng" algn="ctr">
          <a:solidFill>
            <a:srgbClr val="F26724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Step 1</a:t>
          </a:r>
        </a:p>
      </dsp:txBody>
      <dsp:txXfrm rot="-5400000">
        <a:off x="1" y="527445"/>
        <a:ext cx="1045318" cy="447993"/>
      </dsp:txXfrm>
    </dsp:sp>
    <dsp:sp modelId="{5EF2852D-4B11-44D9-9087-452013A7FF25}">
      <dsp:nvSpPr>
        <dsp:cNvPr id="0" name=""/>
        <dsp:cNvSpPr/>
      </dsp:nvSpPr>
      <dsp:spPr>
        <a:xfrm rot="5400000">
          <a:off x="5392420" y="-4347100"/>
          <a:ext cx="970652" cy="96648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510C7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900" b="1" kern="1200" dirty="0"/>
            <a:t>Verbal Warning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900" kern="1200" dirty="0"/>
            <a:t>Considered a departmental matter, document the conversation through a follow-up email</a:t>
          </a:r>
        </a:p>
      </dsp:txBody>
      <dsp:txXfrm rot="-5400000">
        <a:off x="1045319" y="47384"/>
        <a:ext cx="9617473" cy="875886"/>
      </dsp:txXfrm>
    </dsp:sp>
    <dsp:sp modelId="{626D1786-38F5-4229-963D-4F0B48707254}">
      <dsp:nvSpPr>
        <dsp:cNvPr id="0" name=""/>
        <dsp:cNvSpPr/>
      </dsp:nvSpPr>
      <dsp:spPr>
        <a:xfrm rot="5400000">
          <a:off x="-223996" y="1577974"/>
          <a:ext cx="1493311" cy="1045318"/>
        </a:xfrm>
        <a:prstGeom prst="chevron">
          <a:avLst/>
        </a:prstGeom>
        <a:solidFill>
          <a:srgbClr val="F26724"/>
        </a:solidFill>
        <a:ln w="12700" cap="flat" cmpd="sng" algn="ctr">
          <a:solidFill>
            <a:srgbClr val="F26724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Step 2</a:t>
          </a:r>
        </a:p>
      </dsp:txBody>
      <dsp:txXfrm rot="-5400000">
        <a:off x="1" y="1876636"/>
        <a:ext cx="1045318" cy="447993"/>
      </dsp:txXfrm>
    </dsp:sp>
    <dsp:sp modelId="{9CDFAAA4-866D-47F2-9D48-B52412CF6219}">
      <dsp:nvSpPr>
        <dsp:cNvPr id="0" name=""/>
        <dsp:cNvSpPr/>
      </dsp:nvSpPr>
      <dsp:spPr>
        <a:xfrm rot="5400000">
          <a:off x="5392420" y="-3002646"/>
          <a:ext cx="970652" cy="96648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510C7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900" b="1" kern="1200" dirty="0"/>
            <a:t>Written Warning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Formal statement that is placed in employee’s file. HR needs to be included – HR can help with drafting</a:t>
          </a:r>
        </a:p>
      </dsp:txBody>
      <dsp:txXfrm rot="-5400000">
        <a:off x="1045319" y="1391838"/>
        <a:ext cx="9617473" cy="875886"/>
      </dsp:txXfrm>
    </dsp:sp>
    <dsp:sp modelId="{FFA277D2-1A03-4B6E-AD42-A4CAD5D4D4E6}">
      <dsp:nvSpPr>
        <dsp:cNvPr id="0" name=""/>
        <dsp:cNvSpPr/>
      </dsp:nvSpPr>
      <dsp:spPr>
        <a:xfrm rot="5400000">
          <a:off x="-223996" y="2927164"/>
          <a:ext cx="1493311" cy="1045318"/>
        </a:xfrm>
        <a:prstGeom prst="chevron">
          <a:avLst/>
        </a:prstGeom>
        <a:solidFill>
          <a:srgbClr val="F26724"/>
        </a:solidFill>
        <a:ln w="12700" cap="flat" cmpd="sng" algn="ctr">
          <a:solidFill>
            <a:srgbClr val="F26724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Step 3</a:t>
          </a:r>
        </a:p>
      </dsp:txBody>
      <dsp:txXfrm rot="-5400000">
        <a:off x="1" y="3225826"/>
        <a:ext cx="1045318" cy="447993"/>
      </dsp:txXfrm>
    </dsp:sp>
    <dsp:sp modelId="{42AC0655-4DA8-4DBF-9183-7D395306D7FF}">
      <dsp:nvSpPr>
        <dsp:cNvPr id="0" name=""/>
        <dsp:cNvSpPr/>
      </dsp:nvSpPr>
      <dsp:spPr>
        <a:xfrm rot="5400000">
          <a:off x="5392420" y="-1649913"/>
          <a:ext cx="970652" cy="96648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510C7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900" b="1" kern="1200" dirty="0"/>
            <a:t>Final Written Warning/Suspension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Supervisors must consult with AVP of HR before issuing</a:t>
          </a:r>
        </a:p>
      </dsp:txBody>
      <dsp:txXfrm rot="-5400000">
        <a:off x="1045319" y="2744571"/>
        <a:ext cx="9617473" cy="875886"/>
      </dsp:txXfrm>
    </dsp:sp>
    <dsp:sp modelId="{7D1284C0-0F5B-4FE4-9D2E-8A1D2762F644}">
      <dsp:nvSpPr>
        <dsp:cNvPr id="0" name=""/>
        <dsp:cNvSpPr/>
      </dsp:nvSpPr>
      <dsp:spPr>
        <a:xfrm rot="5400000">
          <a:off x="-223996" y="4276355"/>
          <a:ext cx="1493311" cy="1045318"/>
        </a:xfrm>
        <a:prstGeom prst="chevron">
          <a:avLst/>
        </a:prstGeom>
        <a:solidFill>
          <a:srgbClr val="F26724"/>
        </a:solidFill>
        <a:ln w="12700" cap="flat" cmpd="sng" algn="ctr">
          <a:solidFill>
            <a:srgbClr val="F26724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Step 4</a:t>
          </a:r>
        </a:p>
      </dsp:txBody>
      <dsp:txXfrm rot="-5400000">
        <a:off x="1" y="4575017"/>
        <a:ext cx="1045318" cy="447993"/>
      </dsp:txXfrm>
    </dsp:sp>
    <dsp:sp modelId="{53AD6BD6-C49D-4A98-AEF1-6A01533E6598}">
      <dsp:nvSpPr>
        <dsp:cNvPr id="0" name=""/>
        <dsp:cNvSpPr/>
      </dsp:nvSpPr>
      <dsp:spPr>
        <a:xfrm rot="5400000">
          <a:off x="5392420" y="-300722"/>
          <a:ext cx="970652" cy="96648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510C7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900" b="1" kern="1200" dirty="0"/>
            <a:t>Termination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Final step in disciplinary process that is taken if earlier steps do not resolve issues. AVP of HR must be included</a:t>
          </a:r>
        </a:p>
      </dsp:txBody>
      <dsp:txXfrm rot="-5400000">
        <a:off x="1045319" y="4093762"/>
        <a:ext cx="9617473" cy="8758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E6C8F-79DF-D248-92B4-480FA9F94CE1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1564-DB98-364B-8754-EFD93F05C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638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E6C8F-79DF-D248-92B4-480FA9F94CE1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1564-DB98-364B-8754-EFD93F05C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122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E6C8F-79DF-D248-92B4-480FA9F94CE1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1564-DB98-364B-8754-EFD93F05C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857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E6C8F-79DF-D248-92B4-480FA9F94CE1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1564-DB98-364B-8754-EFD93F05C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205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E6C8F-79DF-D248-92B4-480FA9F94CE1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1564-DB98-364B-8754-EFD93F05C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493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E6C8F-79DF-D248-92B4-480FA9F94CE1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1564-DB98-364B-8754-EFD93F05C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963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E6C8F-79DF-D248-92B4-480FA9F94CE1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1564-DB98-364B-8754-EFD93F05C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585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E6C8F-79DF-D248-92B4-480FA9F94CE1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1564-DB98-364B-8754-EFD93F05C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930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E6C8F-79DF-D248-92B4-480FA9F94CE1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1564-DB98-364B-8754-EFD93F05C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028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E6C8F-79DF-D248-92B4-480FA9F94CE1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1564-DB98-364B-8754-EFD93F05C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536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E6C8F-79DF-D248-92B4-480FA9F94CE1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1564-DB98-364B-8754-EFD93F05C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80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E6C8F-79DF-D248-92B4-480FA9F94CE1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61564-DB98-364B-8754-EFD93F05C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598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ws.edu/offices/hr/pdf/Accident_Report_Digtal.pdf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learn.ue.org/learn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ws.edu/offices/hr/pdf/employee_handbook.pdf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hws.edu/offices/oafa/pdf/faculty_handbook2.pdf" TargetMode="External"/><Relationship Id="rId4" Type="http://schemas.openxmlformats.org/officeDocument/2006/relationships/hyperlink" Target="https://www.hws.edu/offices/oafa/pdf/faculty_handbook.pdf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sportal.hws.edu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hws.edu/offices/hr/pdf/HR_Manager_Hourly_TimeEntry.pdf" TargetMode="External"/><Relationship Id="rId4" Type="http://schemas.openxmlformats.org/officeDocument/2006/relationships/hyperlink" Target="https://www.hws.edu/offices/hr/pdf/Fluid_HR_Manager_TimeDelegation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ws.edu/offices/hr/pdf/HWS_Perf_Competencies.doc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hws.edu/offices/hr/pdf/2016_HWS_Appraisal_Form.pd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Supervision 101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 introduction to supervising at HWS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561" y="407093"/>
            <a:ext cx="3773424" cy="333509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494561" y="851660"/>
            <a:ext cx="11020850" cy="0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" name="Group 8">
            <a:extLst>
              <a:ext uri="{FF2B5EF4-FFF2-40B4-BE49-F238E27FC236}">
                <a16:creationId xmlns:a16="http://schemas.microsoft.com/office/drawing/2014/main" id="{13417E40-852D-8957-D270-E6B35CD353B0}"/>
              </a:ext>
            </a:extLst>
          </p:cNvPr>
          <p:cNvGrpSpPr/>
          <p:nvPr/>
        </p:nvGrpSpPr>
        <p:grpSpPr>
          <a:xfrm>
            <a:off x="-9525" y="6115053"/>
            <a:ext cx="12192000" cy="742947"/>
            <a:chOff x="0" y="6115053"/>
            <a:chExt cx="12192000" cy="742947"/>
          </a:xfrm>
        </p:grpSpPr>
        <p:sp>
          <p:nvSpPr>
            <p:cNvPr id="6" name="Arrow: Pentagon 5">
              <a:extLst>
                <a:ext uri="{FF2B5EF4-FFF2-40B4-BE49-F238E27FC236}">
                  <a16:creationId xmlns:a16="http://schemas.microsoft.com/office/drawing/2014/main" id="{3B72CC5D-4959-8E67-5D12-4744112377E6}"/>
                </a:ext>
              </a:extLst>
            </p:cNvPr>
            <p:cNvSpPr/>
            <p:nvPr/>
          </p:nvSpPr>
          <p:spPr>
            <a:xfrm>
              <a:off x="0" y="6610351"/>
              <a:ext cx="12192000" cy="247649"/>
            </a:xfrm>
            <a:prstGeom prst="homePlate">
              <a:avLst/>
            </a:prstGeom>
            <a:solidFill>
              <a:srgbClr val="006937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Arrow: Pentagon 6">
              <a:extLst>
                <a:ext uri="{FF2B5EF4-FFF2-40B4-BE49-F238E27FC236}">
                  <a16:creationId xmlns:a16="http://schemas.microsoft.com/office/drawing/2014/main" id="{F94E7AAA-A672-18DA-BEF2-B7EBA0AA9CF9}"/>
                </a:ext>
              </a:extLst>
            </p:cNvPr>
            <p:cNvSpPr/>
            <p:nvPr/>
          </p:nvSpPr>
          <p:spPr>
            <a:xfrm>
              <a:off x="0" y="6362702"/>
              <a:ext cx="10858500" cy="247649"/>
            </a:xfrm>
            <a:prstGeom prst="homePlate">
              <a:avLst/>
            </a:prstGeom>
            <a:solidFill>
              <a:srgbClr val="510C7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Arrow: Pentagon 7">
              <a:extLst>
                <a:ext uri="{FF2B5EF4-FFF2-40B4-BE49-F238E27FC236}">
                  <a16:creationId xmlns:a16="http://schemas.microsoft.com/office/drawing/2014/main" id="{99143E48-374E-3A07-3640-193160524791}"/>
                </a:ext>
              </a:extLst>
            </p:cNvPr>
            <p:cNvSpPr/>
            <p:nvPr/>
          </p:nvSpPr>
          <p:spPr>
            <a:xfrm>
              <a:off x="0" y="6115053"/>
              <a:ext cx="9305925" cy="247649"/>
            </a:xfrm>
            <a:prstGeom prst="homePlate">
              <a:avLst/>
            </a:prstGeom>
            <a:solidFill>
              <a:srgbClr val="F26724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422904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E6E608-D601-1F96-36DC-057C01A4C2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09DE7A2-847B-15EF-F91E-AD1E963DCD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561" y="407093"/>
            <a:ext cx="3773424" cy="333509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8AFA6E6-7824-3EBD-E2DB-6D4B7B03FEA2}"/>
              </a:ext>
            </a:extLst>
          </p:cNvPr>
          <p:cNvCxnSpPr/>
          <p:nvPr/>
        </p:nvCxnSpPr>
        <p:spPr>
          <a:xfrm>
            <a:off x="494561" y="851660"/>
            <a:ext cx="11020850" cy="0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itle 6">
            <a:extLst>
              <a:ext uri="{FF2B5EF4-FFF2-40B4-BE49-F238E27FC236}">
                <a16:creationId xmlns:a16="http://schemas.microsoft.com/office/drawing/2014/main" id="{180F83A7-568B-D4BF-F901-E8FE475A29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4561" y="1048445"/>
            <a:ext cx="9144000" cy="827980"/>
          </a:xfrm>
        </p:spPr>
        <p:txBody>
          <a:bodyPr>
            <a:normAutofit/>
          </a:bodyPr>
          <a:lstStyle/>
          <a:p>
            <a:pPr algn="l"/>
            <a:r>
              <a:rPr lang="en-US" sz="4800" dirty="0"/>
              <a:t>Injuries at Work</a:t>
            </a:r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2A136917-904E-539C-7529-5146308A5A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4561" y="2181225"/>
            <a:ext cx="11020850" cy="4114800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Supervisors are responsible for assisting in the reporting of injuries, accidents, and near miss event that occur to their employees while working (on or off campus).</a:t>
            </a:r>
          </a:p>
          <a:p>
            <a:pPr algn="l"/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Supervisors are expected to complete the </a:t>
            </a:r>
            <a:r>
              <a:rPr lang="en-US" dirty="0">
                <a:hlinkClick r:id="rId3"/>
              </a:rPr>
              <a:t>Accident Reporting Form </a:t>
            </a:r>
            <a:r>
              <a:rPr lang="en-US" dirty="0"/>
              <a:t>within 8 hours of the incident and return completed forms to HR.</a:t>
            </a:r>
          </a:p>
          <a:p>
            <a:pPr algn="l"/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Supervisors should make sure that their employees have completed the mandatory “Slips, Trips, and Falls” training on the </a:t>
            </a:r>
            <a:r>
              <a:rPr lang="en-US" dirty="0">
                <a:hlinkClick r:id="rId4"/>
              </a:rPr>
              <a:t>United Educators portal </a:t>
            </a:r>
            <a:r>
              <a:rPr lang="en-US" dirty="0"/>
              <a:t>(make sure you’ve done it too)!</a:t>
            </a:r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BB80B02-50E1-7AD8-69DD-D18D9837E103}"/>
              </a:ext>
            </a:extLst>
          </p:cNvPr>
          <p:cNvGrpSpPr/>
          <p:nvPr/>
        </p:nvGrpSpPr>
        <p:grpSpPr>
          <a:xfrm>
            <a:off x="-9525" y="6115053"/>
            <a:ext cx="12192000" cy="742947"/>
            <a:chOff x="0" y="6115053"/>
            <a:chExt cx="12192000" cy="742947"/>
          </a:xfrm>
        </p:grpSpPr>
        <p:sp>
          <p:nvSpPr>
            <p:cNvPr id="11" name="Arrow: Pentagon 10">
              <a:extLst>
                <a:ext uri="{FF2B5EF4-FFF2-40B4-BE49-F238E27FC236}">
                  <a16:creationId xmlns:a16="http://schemas.microsoft.com/office/drawing/2014/main" id="{8F89FA19-E899-8E57-3365-5191E7E8E4B5}"/>
                </a:ext>
              </a:extLst>
            </p:cNvPr>
            <p:cNvSpPr/>
            <p:nvPr/>
          </p:nvSpPr>
          <p:spPr>
            <a:xfrm>
              <a:off x="0" y="6610351"/>
              <a:ext cx="12192000" cy="247649"/>
            </a:xfrm>
            <a:prstGeom prst="homePlate">
              <a:avLst/>
            </a:prstGeom>
            <a:solidFill>
              <a:srgbClr val="006937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Arrow: Pentagon 11">
              <a:extLst>
                <a:ext uri="{FF2B5EF4-FFF2-40B4-BE49-F238E27FC236}">
                  <a16:creationId xmlns:a16="http://schemas.microsoft.com/office/drawing/2014/main" id="{41FFCB14-6009-954B-1DE2-327CA9844B93}"/>
                </a:ext>
              </a:extLst>
            </p:cNvPr>
            <p:cNvSpPr/>
            <p:nvPr/>
          </p:nvSpPr>
          <p:spPr>
            <a:xfrm>
              <a:off x="0" y="6362702"/>
              <a:ext cx="10858500" cy="247649"/>
            </a:xfrm>
            <a:prstGeom prst="homePlate">
              <a:avLst/>
            </a:prstGeom>
            <a:solidFill>
              <a:srgbClr val="510C7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Arrow: Pentagon 12">
              <a:extLst>
                <a:ext uri="{FF2B5EF4-FFF2-40B4-BE49-F238E27FC236}">
                  <a16:creationId xmlns:a16="http://schemas.microsoft.com/office/drawing/2014/main" id="{02BD454C-3E0A-14A1-2711-2D5B186053B3}"/>
                </a:ext>
              </a:extLst>
            </p:cNvPr>
            <p:cNvSpPr/>
            <p:nvPr/>
          </p:nvSpPr>
          <p:spPr>
            <a:xfrm>
              <a:off x="0" y="6115053"/>
              <a:ext cx="9305925" cy="247649"/>
            </a:xfrm>
            <a:prstGeom prst="homePlate">
              <a:avLst/>
            </a:prstGeom>
            <a:solidFill>
              <a:srgbClr val="F26724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461028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9E3E9-B812-2223-AF80-9FFF1F072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561" y="740602"/>
            <a:ext cx="10515600" cy="1325563"/>
          </a:xfrm>
        </p:spPr>
        <p:txBody>
          <a:bodyPr>
            <a:normAutofit/>
          </a:bodyPr>
          <a:lstStyle/>
          <a:p>
            <a:r>
              <a:rPr lang="en-US" sz="3500" dirty="0"/>
              <a:t>Learning Opportunities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EB0036-EDB1-E6E9-B992-0177C9227C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United Educators Courses</a:t>
            </a:r>
          </a:p>
          <a:p>
            <a:pPr lvl="1"/>
            <a:r>
              <a:rPr lang="en-US" dirty="0"/>
              <a:t>“Avoiding Supervisory Pitfalls” and “Committing to Diversity, Equity, and Inclusion”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Supervisor Resource website, which includes resources on:</a:t>
            </a:r>
          </a:p>
          <a:p>
            <a:pPr lvl="1"/>
            <a:r>
              <a:rPr lang="en-US" dirty="0"/>
              <a:t>Leadership</a:t>
            </a:r>
          </a:p>
          <a:p>
            <a:pPr lvl="1"/>
            <a:r>
              <a:rPr lang="en-US" dirty="0"/>
              <a:t>Communication</a:t>
            </a:r>
          </a:p>
          <a:p>
            <a:pPr lvl="1"/>
            <a:r>
              <a:rPr lang="en-US" dirty="0"/>
              <a:t>Performance Management</a:t>
            </a:r>
          </a:p>
          <a:p>
            <a:pPr lvl="1"/>
            <a:r>
              <a:rPr lang="en-US" dirty="0"/>
              <a:t>Hiring and employment</a:t>
            </a:r>
          </a:p>
          <a:p>
            <a:pPr lvl="1"/>
            <a:r>
              <a:rPr lang="en-US" dirty="0"/>
              <a:t>Managing diverse teams and DEIB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Semesterly Professional Development Trainings</a:t>
            </a:r>
          </a:p>
          <a:p>
            <a:endParaRPr lang="en-US" dirty="0"/>
          </a:p>
          <a:p>
            <a:r>
              <a:rPr lang="en-US" dirty="0"/>
              <a:t>Harvard Business Review’s “Management Tip of the Day” email</a:t>
            </a:r>
          </a:p>
          <a:p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9DE6C69-3261-4F5A-BDD3-CA5A98870931}"/>
              </a:ext>
            </a:extLst>
          </p:cNvPr>
          <p:cNvCxnSpPr/>
          <p:nvPr/>
        </p:nvCxnSpPr>
        <p:spPr>
          <a:xfrm>
            <a:off x="494561" y="851660"/>
            <a:ext cx="11020850" cy="0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361F2120-BD49-5578-AFC6-2C41C9EAFE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561" y="407093"/>
            <a:ext cx="3773424" cy="333509"/>
          </a:xfrm>
          <a:prstGeom prst="rect">
            <a:avLst/>
          </a:prstGeom>
        </p:spPr>
      </p:pic>
      <p:pic>
        <p:nvPicPr>
          <p:cNvPr id="7" name="Graphic 6" descr="Classroom with solid fill">
            <a:extLst>
              <a:ext uri="{FF2B5EF4-FFF2-40B4-BE49-F238E27FC236}">
                <a16:creationId xmlns:a16="http://schemas.microsoft.com/office/drawing/2014/main" id="{E39E090F-BBCA-31E0-996A-2B09362DA3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348386" y="5303837"/>
            <a:ext cx="914400" cy="914400"/>
          </a:xfrm>
          <a:prstGeom prst="rect">
            <a:avLst/>
          </a:prstGeom>
        </p:spPr>
      </p:pic>
      <p:pic>
        <p:nvPicPr>
          <p:cNvPr id="9" name="Graphic 8" descr="Books outline">
            <a:extLst>
              <a:ext uri="{FF2B5EF4-FFF2-40B4-BE49-F238E27FC236}">
                <a16:creationId xmlns:a16="http://schemas.microsoft.com/office/drawing/2014/main" id="{B58B93B3-37A5-5AB7-7D59-AE7F2538150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348386" y="1106488"/>
            <a:ext cx="914400" cy="914400"/>
          </a:xfrm>
          <a:prstGeom prst="rect">
            <a:avLst/>
          </a:prstGeom>
        </p:spPr>
      </p:pic>
      <p:pic>
        <p:nvPicPr>
          <p:cNvPr id="28" name="Graphic 27" descr="Artist female outline">
            <a:extLst>
              <a:ext uri="{FF2B5EF4-FFF2-40B4-BE49-F238E27FC236}">
                <a16:creationId xmlns:a16="http://schemas.microsoft.com/office/drawing/2014/main" id="{05064EA9-F1F4-BBDA-53C1-253584EB99A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348386" y="3086894"/>
            <a:ext cx="914400" cy="914400"/>
          </a:xfrm>
          <a:prstGeom prst="rect">
            <a:avLst/>
          </a:prstGeom>
        </p:spPr>
      </p:pic>
      <p:grpSp>
        <p:nvGrpSpPr>
          <p:cNvPr id="33" name="Group 32">
            <a:extLst>
              <a:ext uri="{FF2B5EF4-FFF2-40B4-BE49-F238E27FC236}">
                <a16:creationId xmlns:a16="http://schemas.microsoft.com/office/drawing/2014/main" id="{D0F7D504-04B8-76A8-96BE-7954029E375D}"/>
              </a:ext>
            </a:extLst>
          </p:cNvPr>
          <p:cNvGrpSpPr/>
          <p:nvPr/>
        </p:nvGrpSpPr>
        <p:grpSpPr>
          <a:xfrm>
            <a:off x="-9525" y="6115053"/>
            <a:ext cx="12192000" cy="742947"/>
            <a:chOff x="0" y="6115053"/>
            <a:chExt cx="12192000" cy="742947"/>
          </a:xfrm>
        </p:grpSpPr>
        <p:sp>
          <p:nvSpPr>
            <p:cNvPr id="34" name="Arrow: Pentagon 33">
              <a:extLst>
                <a:ext uri="{FF2B5EF4-FFF2-40B4-BE49-F238E27FC236}">
                  <a16:creationId xmlns:a16="http://schemas.microsoft.com/office/drawing/2014/main" id="{0442BB9D-D3BA-A90E-FC92-F3D9095A445D}"/>
                </a:ext>
              </a:extLst>
            </p:cNvPr>
            <p:cNvSpPr/>
            <p:nvPr/>
          </p:nvSpPr>
          <p:spPr>
            <a:xfrm>
              <a:off x="0" y="6610351"/>
              <a:ext cx="12192000" cy="247649"/>
            </a:xfrm>
            <a:prstGeom prst="homePlate">
              <a:avLst/>
            </a:prstGeom>
            <a:solidFill>
              <a:srgbClr val="006937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Arrow: Pentagon 34">
              <a:extLst>
                <a:ext uri="{FF2B5EF4-FFF2-40B4-BE49-F238E27FC236}">
                  <a16:creationId xmlns:a16="http://schemas.microsoft.com/office/drawing/2014/main" id="{4654484E-065A-B99D-430D-C6BC1618B8E1}"/>
                </a:ext>
              </a:extLst>
            </p:cNvPr>
            <p:cNvSpPr/>
            <p:nvPr/>
          </p:nvSpPr>
          <p:spPr>
            <a:xfrm>
              <a:off x="0" y="6362702"/>
              <a:ext cx="10858500" cy="247649"/>
            </a:xfrm>
            <a:prstGeom prst="homePlate">
              <a:avLst/>
            </a:prstGeom>
            <a:solidFill>
              <a:srgbClr val="510C7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Arrow: Pentagon 35">
              <a:extLst>
                <a:ext uri="{FF2B5EF4-FFF2-40B4-BE49-F238E27FC236}">
                  <a16:creationId xmlns:a16="http://schemas.microsoft.com/office/drawing/2014/main" id="{70E8356E-8FF6-CD34-2585-7D848F38DCF6}"/>
                </a:ext>
              </a:extLst>
            </p:cNvPr>
            <p:cNvSpPr/>
            <p:nvPr/>
          </p:nvSpPr>
          <p:spPr>
            <a:xfrm>
              <a:off x="0" y="6115053"/>
              <a:ext cx="9305925" cy="247649"/>
            </a:xfrm>
            <a:prstGeom prst="homePlate">
              <a:avLst/>
            </a:prstGeom>
            <a:solidFill>
              <a:srgbClr val="F26724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474441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2C8D7F-D8FB-71DC-5176-A280BAC7E8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E2AD3B2-68E8-5696-BE6A-0E89B9E1BB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561" y="407093"/>
            <a:ext cx="3773424" cy="333509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8E801A3-011A-5930-ED9A-D630BD8CD2C2}"/>
              </a:ext>
            </a:extLst>
          </p:cNvPr>
          <p:cNvCxnSpPr/>
          <p:nvPr/>
        </p:nvCxnSpPr>
        <p:spPr>
          <a:xfrm>
            <a:off x="494561" y="851660"/>
            <a:ext cx="11020850" cy="0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itle 6">
            <a:extLst>
              <a:ext uri="{FF2B5EF4-FFF2-40B4-BE49-F238E27FC236}">
                <a16:creationId xmlns:a16="http://schemas.microsoft.com/office/drawing/2014/main" id="{ADD07E20-490A-F550-9F2C-C3842CEF52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Additional Resources</a:t>
            </a:r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CC7FE119-568B-1E7B-CA57-4E7334936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hlinkClick r:id="rId3"/>
            </a:endParaRPr>
          </a:p>
          <a:p>
            <a:r>
              <a:rPr lang="en-US" dirty="0">
                <a:hlinkClick r:id="rId3"/>
              </a:rPr>
              <a:t>Employee Handbook</a:t>
            </a:r>
            <a:endParaRPr lang="en-US" dirty="0"/>
          </a:p>
          <a:p>
            <a:r>
              <a:rPr lang="en-US" dirty="0">
                <a:hlinkClick r:id="rId4"/>
              </a:rPr>
              <a:t>Faculty Handbook Part I</a:t>
            </a:r>
            <a:r>
              <a:rPr lang="en-US" dirty="0"/>
              <a:t> | </a:t>
            </a:r>
            <a:r>
              <a:rPr lang="en-US" dirty="0">
                <a:hlinkClick r:id="rId5"/>
              </a:rPr>
              <a:t>Faculty Handbook Part II</a:t>
            </a:r>
            <a:endParaRPr lang="en-US" dirty="0"/>
          </a:p>
          <a:p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EA18DB1-8CF5-37AF-1DD1-AC089F3A3863}"/>
              </a:ext>
            </a:extLst>
          </p:cNvPr>
          <p:cNvGrpSpPr/>
          <p:nvPr/>
        </p:nvGrpSpPr>
        <p:grpSpPr>
          <a:xfrm>
            <a:off x="-9525" y="6115053"/>
            <a:ext cx="12192000" cy="742947"/>
            <a:chOff x="0" y="6115053"/>
            <a:chExt cx="12192000" cy="742947"/>
          </a:xfrm>
        </p:grpSpPr>
        <p:sp>
          <p:nvSpPr>
            <p:cNvPr id="11" name="Arrow: Pentagon 10">
              <a:extLst>
                <a:ext uri="{FF2B5EF4-FFF2-40B4-BE49-F238E27FC236}">
                  <a16:creationId xmlns:a16="http://schemas.microsoft.com/office/drawing/2014/main" id="{99A17EFF-9145-1F31-496C-A5097BCA82A4}"/>
                </a:ext>
              </a:extLst>
            </p:cNvPr>
            <p:cNvSpPr/>
            <p:nvPr/>
          </p:nvSpPr>
          <p:spPr>
            <a:xfrm>
              <a:off x="0" y="6610351"/>
              <a:ext cx="12192000" cy="247649"/>
            </a:xfrm>
            <a:prstGeom prst="homePlate">
              <a:avLst/>
            </a:prstGeom>
            <a:solidFill>
              <a:srgbClr val="006937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Arrow: Pentagon 11">
              <a:extLst>
                <a:ext uri="{FF2B5EF4-FFF2-40B4-BE49-F238E27FC236}">
                  <a16:creationId xmlns:a16="http://schemas.microsoft.com/office/drawing/2014/main" id="{D593790A-7841-643C-7D19-F8BF45FF414B}"/>
                </a:ext>
              </a:extLst>
            </p:cNvPr>
            <p:cNvSpPr/>
            <p:nvPr/>
          </p:nvSpPr>
          <p:spPr>
            <a:xfrm>
              <a:off x="0" y="6362702"/>
              <a:ext cx="10858500" cy="247649"/>
            </a:xfrm>
            <a:prstGeom prst="homePlate">
              <a:avLst/>
            </a:prstGeom>
            <a:solidFill>
              <a:srgbClr val="510C7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Arrow: Pentagon 12">
              <a:extLst>
                <a:ext uri="{FF2B5EF4-FFF2-40B4-BE49-F238E27FC236}">
                  <a16:creationId xmlns:a16="http://schemas.microsoft.com/office/drawing/2014/main" id="{A63DD72D-4E2F-B3CD-3447-1405F722A224}"/>
                </a:ext>
              </a:extLst>
            </p:cNvPr>
            <p:cNvSpPr/>
            <p:nvPr/>
          </p:nvSpPr>
          <p:spPr>
            <a:xfrm>
              <a:off x="0" y="6115053"/>
              <a:ext cx="9305925" cy="247649"/>
            </a:xfrm>
            <a:prstGeom prst="homePlate">
              <a:avLst/>
            </a:prstGeom>
            <a:solidFill>
              <a:srgbClr val="F26724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753688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4B8A64-65A0-014F-0BA7-1F605B518C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73EA27E-9ACC-09E7-7FEB-35FA0AB79C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561" y="407093"/>
            <a:ext cx="3773424" cy="333509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42E039F-7127-7EDF-4D84-441C70DA0FE7}"/>
              </a:ext>
            </a:extLst>
          </p:cNvPr>
          <p:cNvCxnSpPr/>
          <p:nvPr/>
        </p:nvCxnSpPr>
        <p:spPr>
          <a:xfrm>
            <a:off x="494561" y="851660"/>
            <a:ext cx="11020850" cy="0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itle 6">
            <a:extLst>
              <a:ext uri="{FF2B5EF4-FFF2-40B4-BE49-F238E27FC236}">
                <a16:creationId xmlns:a16="http://schemas.microsoft.com/office/drawing/2014/main" id="{FDC234DD-D757-5CDC-8450-BDA37BC2C6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51512"/>
            <a:ext cx="9144000" cy="1586329"/>
          </a:xfrm>
        </p:spPr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0A678578-95EC-C9B9-D99B-17E0456AAA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91966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Kelsey Fenner, Associate Director - HR</a:t>
            </a:r>
          </a:p>
          <a:p>
            <a:r>
              <a:rPr lang="en-US" dirty="0"/>
              <a:t>Gulick Hall – First Floor</a:t>
            </a:r>
          </a:p>
          <a:p>
            <a:r>
              <a:rPr lang="en-US" dirty="0"/>
              <a:t>HR@hws.edu</a:t>
            </a:r>
          </a:p>
          <a:p>
            <a:r>
              <a:rPr lang="en-US" dirty="0"/>
              <a:t>kfenner@hws.edu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C64A3DE-B0E6-8360-F512-C74DD77C0F16}"/>
              </a:ext>
            </a:extLst>
          </p:cNvPr>
          <p:cNvGrpSpPr/>
          <p:nvPr/>
        </p:nvGrpSpPr>
        <p:grpSpPr>
          <a:xfrm>
            <a:off x="-9525" y="6115053"/>
            <a:ext cx="12192000" cy="742947"/>
            <a:chOff x="0" y="6115053"/>
            <a:chExt cx="12192000" cy="742947"/>
          </a:xfrm>
        </p:grpSpPr>
        <p:sp>
          <p:nvSpPr>
            <p:cNvPr id="11" name="Arrow: Pentagon 10">
              <a:extLst>
                <a:ext uri="{FF2B5EF4-FFF2-40B4-BE49-F238E27FC236}">
                  <a16:creationId xmlns:a16="http://schemas.microsoft.com/office/drawing/2014/main" id="{EDE6BEAA-0795-03C0-E52D-EE2D02BF5966}"/>
                </a:ext>
              </a:extLst>
            </p:cNvPr>
            <p:cNvSpPr/>
            <p:nvPr/>
          </p:nvSpPr>
          <p:spPr>
            <a:xfrm>
              <a:off x="0" y="6610351"/>
              <a:ext cx="12192000" cy="247649"/>
            </a:xfrm>
            <a:prstGeom prst="homePlate">
              <a:avLst/>
            </a:prstGeom>
            <a:solidFill>
              <a:srgbClr val="006937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Arrow: Pentagon 11">
              <a:extLst>
                <a:ext uri="{FF2B5EF4-FFF2-40B4-BE49-F238E27FC236}">
                  <a16:creationId xmlns:a16="http://schemas.microsoft.com/office/drawing/2014/main" id="{E303A8F9-FAF1-70E5-1336-CA4009C40B25}"/>
                </a:ext>
              </a:extLst>
            </p:cNvPr>
            <p:cNvSpPr/>
            <p:nvPr/>
          </p:nvSpPr>
          <p:spPr>
            <a:xfrm>
              <a:off x="0" y="6362702"/>
              <a:ext cx="10858500" cy="247649"/>
            </a:xfrm>
            <a:prstGeom prst="homePlate">
              <a:avLst/>
            </a:prstGeom>
            <a:solidFill>
              <a:srgbClr val="510C7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Arrow: Pentagon 12">
              <a:extLst>
                <a:ext uri="{FF2B5EF4-FFF2-40B4-BE49-F238E27FC236}">
                  <a16:creationId xmlns:a16="http://schemas.microsoft.com/office/drawing/2014/main" id="{B080D98F-8BB0-EA9D-6654-4A3CD05D9681}"/>
                </a:ext>
              </a:extLst>
            </p:cNvPr>
            <p:cNvSpPr/>
            <p:nvPr/>
          </p:nvSpPr>
          <p:spPr>
            <a:xfrm>
              <a:off x="0" y="6115053"/>
              <a:ext cx="9305925" cy="247649"/>
            </a:xfrm>
            <a:prstGeom prst="homePlate">
              <a:avLst/>
            </a:prstGeom>
            <a:solidFill>
              <a:srgbClr val="F26724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84790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62DA70-EB92-568E-430E-004178FCE7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4EC1746-3774-4DC3-AEC3-B79546F11E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561" y="407093"/>
            <a:ext cx="3773424" cy="333509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881CFF7-FF8C-76C4-8C24-09C6D13A376B}"/>
              </a:ext>
            </a:extLst>
          </p:cNvPr>
          <p:cNvCxnSpPr/>
          <p:nvPr/>
        </p:nvCxnSpPr>
        <p:spPr>
          <a:xfrm>
            <a:off x="494561" y="851660"/>
            <a:ext cx="11020850" cy="0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8">
            <a:extLst>
              <a:ext uri="{FF2B5EF4-FFF2-40B4-BE49-F238E27FC236}">
                <a16:creationId xmlns:a16="http://schemas.microsoft.com/office/drawing/2014/main" id="{F2BA2E12-EDCB-E2B3-D983-7E0E509EB5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6722" y="1721843"/>
            <a:ext cx="9144000" cy="2926806"/>
          </a:xfrm>
        </p:spPr>
        <p:txBody>
          <a:bodyPr>
            <a:normAutofit fontScale="90000"/>
          </a:bodyPr>
          <a:lstStyle/>
          <a:p>
            <a:r>
              <a:rPr lang="en-US" dirty="0"/>
              <a:t>Supervisors play an important role in making HWS a great place to work and learn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0CABACB-BE81-CD82-17DC-7833752BB2EA}"/>
              </a:ext>
            </a:extLst>
          </p:cNvPr>
          <p:cNvGrpSpPr/>
          <p:nvPr/>
        </p:nvGrpSpPr>
        <p:grpSpPr>
          <a:xfrm>
            <a:off x="-9525" y="6115053"/>
            <a:ext cx="12192000" cy="742947"/>
            <a:chOff x="0" y="6115053"/>
            <a:chExt cx="12192000" cy="742947"/>
          </a:xfrm>
        </p:grpSpPr>
        <p:sp>
          <p:nvSpPr>
            <p:cNvPr id="15" name="Arrow: Pentagon 14">
              <a:extLst>
                <a:ext uri="{FF2B5EF4-FFF2-40B4-BE49-F238E27FC236}">
                  <a16:creationId xmlns:a16="http://schemas.microsoft.com/office/drawing/2014/main" id="{074E8613-C8CA-43C2-C5FB-141A092C7192}"/>
                </a:ext>
              </a:extLst>
            </p:cNvPr>
            <p:cNvSpPr/>
            <p:nvPr/>
          </p:nvSpPr>
          <p:spPr>
            <a:xfrm>
              <a:off x="0" y="6610351"/>
              <a:ext cx="12192000" cy="247649"/>
            </a:xfrm>
            <a:prstGeom prst="homePlate">
              <a:avLst/>
            </a:prstGeom>
            <a:solidFill>
              <a:srgbClr val="006937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Arrow: Pentagon 15">
              <a:extLst>
                <a:ext uri="{FF2B5EF4-FFF2-40B4-BE49-F238E27FC236}">
                  <a16:creationId xmlns:a16="http://schemas.microsoft.com/office/drawing/2014/main" id="{3ECA01A2-A458-C5A0-1C48-FFA221184A59}"/>
                </a:ext>
              </a:extLst>
            </p:cNvPr>
            <p:cNvSpPr/>
            <p:nvPr/>
          </p:nvSpPr>
          <p:spPr>
            <a:xfrm>
              <a:off x="0" y="6362702"/>
              <a:ext cx="10858500" cy="247649"/>
            </a:xfrm>
            <a:prstGeom prst="homePlate">
              <a:avLst/>
            </a:prstGeom>
            <a:solidFill>
              <a:srgbClr val="510C7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Arrow: Pentagon 16">
              <a:extLst>
                <a:ext uri="{FF2B5EF4-FFF2-40B4-BE49-F238E27FC236}">
                  <a16:creationId xmlns:a16="http://schemas.microsoft.com/office/drawing/2014/main" id="{64179334-B7C2-C90F-479C-4DC2CF05F556}"/>
                </a:ext>
              </a:extLst>
            </p:cNvPr>
            <p:cNvSpPr/>
            <p:nvPr/>
          </p:nvSpPr>
          <p:spPr>
            <a:xfrm>
              <a:off x="0" y="6115053"/>
              <a:ext cx="9305925" cy="247649"/>
            </a:xfrm>
            <a:prstGeom prst="homePlate">
              <a:avLst/>
            </a:prstGeom>
            <a:solidFill>
              <a:srgbClr val="F26724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88447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43F1E4-7DDB-9CD3-57F3-79C0C63424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3777AD0-0A4A-C936-966D-D43F978C40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561" y="407093"/>
            <a:ext cx="3773424" cy="333509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21E68E2-C222-72A3-87E9-0C5E00BC27CB}"/>
              </a:ext>
            </a:extLst>
          </p:cNvPr>
          <p:cNvCxnSpPr/>
          <p:nvPr/>
        </p:nvCxnSpPr>
        <p:spPr>
          <a:xfrm>
            <a:off x="494561" y="851660"/>
            <a:ext cx="11020850" cy="0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itle 6">
            <a:extLst>
              <a:ext uri="{FF2B5EF4-FFF2-40B4-BE49-F238E27FC236}">
                <a16:creationId xmlns:a16="http://schemas.microsoft.com/office/drawing/2014/main" id="{2875B25A-C262-5C16-0729-8CCBFB1134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4561" y="970037"/>
            <a:ext cx="9144000" cy="784075"/>
          </a:xfrm>
        </p:spPr>
        <p:txBody>
          <a:bodyPr>
            <a:normAutofit/>
          </a:bodyPr>
          <a:lstStyle/>
          <a:p>
            <a:pPr algn="l"/>
            <a:r>
              <a:rPr lang="en-US" sz="3200" dirty="0"/>
              <a:t>At HWS, supervisors are responsible for:</a:t>
            </a:r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E7162A77-3779-783E-3A96-D2CABC1F68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4560" y="2109309"/>
            <a:ext cx="11263243" cy="3445280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Hiring Procedures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Training Employees on Duties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Time Keeping/Time Approval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Conflict Management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Employee Performance and Evaluation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Worker’s Compensation Reporting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Coordinating and Overseeing Day-to-Day Work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Advancing HWS’ Operational Goals, Mission, and Vision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11683EF-ACFC-4094-F365-91CE2871A980}"/>
              </a:ext>
            </a:extLst>
          </p:cNvPr>
          <p:cNvGrpSpPr/>
          <p:nvPr/>
        </p:nvGrpSpPr>
        <p:grpSpPr>
          <a:xfrm>
            <a:off x="-9525" y="6115053"/>
            <a:ext cx="12192000" cy="742947"/>
            <a:chOff x="0" y="6115053"/>
            <a:chExt cx="12192000" cy="742947"/>
          </a:xfrm>
        </p:grpSpPr>
        <p:sp>
          <p:nvSpPr>
            <p:cNvPr id="15" name="Arrow: Pentagon 14">
              <a:extLst>
                <a:ext uri="{FF2B5EF4-FFF2-40B4-BE49-F238E27FC236}">
                  <a16:creationId xmlns:a16="http://schemas.microsoft.com/office/drawing/2014/main" id="{7C399E74-235B-CD5C-CB2C-D357D5A5403D}"/>
                </a:ext>
              </a:extLst>
            </p:cNvPr>
            <p:cNvSpPr/>
            <p:nvPr/>
          </p:nvSpPr>
          <p:spPr>
            <a:xfrm>
              <a:off x="0" y="6610351"/>
              <a:ext cx="12192000" cy="247649"/>
            </a:xfrm>
            <a:prstGeom prst="homePlate">
              <a:avLst/>
            </a:prstGeom>
            <a:solidFill>
              <a:srgbClr val="006937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Arrow: Pentagon 15">
              <a:extLst>
                <a:ext uri="{FF2B5EF4-FFF2-40B4-BE49-F238E27FC236}">
                  <a16:creationId xmlns:a16="http://schemas.microsoft.com/office/drawing/2014/main" id="{D1837930-8A3F-47C6-935F-967F5E61429F}"/>
                </a:ext>
              </a:extLst>
            </p:cNvPr>
            <p:cNvSpPr/>
            <p:nvPr/>
          </p:nvSpPr>
          <p:spPr>
            <a:xfrm>
              <a:off x="0" y="6362702"/>
              <a:ext cx="10858500" cy="247649"/>
            </a:xfrm>
            <a:prstGeom prst="homePlate">
              <a:avLst/>
            </a:prstGeom>
            <a:solidFill>
              <a:srgbClr val="510C7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Arrow: Pentagon 16">
              <a:extLst>
                <a:ext uri="{FF2B5EF4-FFF2-40B4-BE49-F238E27FC236}">
                  <a16:creationId xmlns:a16="http://schemas.microsoft.com/office/drawing/2014/main" id="{8EF64444-711E-7148-6742-69E79BC4E1DA}"/>
                </a:ext>
              </a:extLst>
            </p:cNvPr>
            <p:cNvSpPr/>
            <p:nvPr/>
          </p:nvSpPr>
          <p:spPr>
            <a:xfrm>
              <a:off x="0" y="6115053"/>
              <a:ext cx="9305925" cy="247649"/>
            </a:xfrm>
            <a:prstGeom prst="homePlate">
              <a:avLst/>
            </a:prstGeom>
            <a:solidFill>
              <a:srgbClr val="F26724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61275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240DE7-69A1-0BBF-66D3-3154AD0A11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BEE361E-FDED-43D4-514E-2F173F6E90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561" y="407093"/>
            <a:ext cx="3773424" cy="333509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4526327-FC32-AD73-D62F-8EDE4D0311F4}"/>
              </a:ext>
            </a:extLst>
          </p:cNvPr>
          <p:cNvCxnSpPr/>
          <p:nvPr/>
        </p:nvCxnSpPr>
        <p:spPr>
          <a:xfrm>
            <a:off x="494561" y="851660"/>
            <a:ext cx="11020850" cy="0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8">
            <a:extLst>
              <a:ext uri="{FF2B5EF4-FFF2-40B4-BE49-F238E27FC236}">
                <a16:creationId xmlns:a16="http://schemas.microsoft.com/office/drawing/2014/main" id="{57F14CB0-482C-BA2C-2775-59F581EED0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4561" y="962640"/>
            <a:ext cx="8105975" cy="495145"/>
          </a:xfrm>
        </p:spPr>
        <p:txBody>
          <a:bodyPr>
            <a:noAutofit/>
          </a:bodyPr>
          <a:lstStyle/>
          <a:p>
            <a:pPr algn="l"/>
            <a:r>
              <a:rPr lang="en-US" sz="3200" dirty="0"/>
              <a:t>Responsibility: Approving Time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4513E82-D956-EC73-D15B-C5F9B1D4E59A}"/>
              </a:ext>
            </a:extLst>
          </p:cNvPr>
          <p:cNvSpPr txBox="1"/>
          <p:nvPr/>
        </p:nvSpPr>
        <p:spPr>
          <a:xfrm>
            <a:off x="604413" y="1487528"/>
            <a:ext cx="10635087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Supervisors are responsible for approving their employee’s time using HWS’ </a:t>
            </a:r>
            <a:r>
              <a:rPr lang="en-US" dirty="0">
                <a:hlinkClick r:id="rId3"/>
              </a:rPr>
              <a:t>PeopleSoft portal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sz="900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Time can be reported hourly increments and may include half (0.5) and quarter hour (0.25) increments.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dirty="0"/>
              <a:t>1 hours and 45 minutes worked would be entered as 1.75 hours. HWS’ standard day is 7.5 hours.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dirty="0"/>
              <a:t>Supervisors with student employees will use the same time approval process as they do for administrative hourly employees.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dirty="0"/>
              <a:t>Supervisors can approve or deny pending time. They can also add comments if they deny time, as needed.</a:t>
            </a:r>
          </a:p>
          <a:p>
            <a:pPr marL="342900" indent="-342900">
              <a:buFont typeface="+mj-lt"/>
              <a:buAutoNum type="arabicPeriod"/>
            </a:pPr>
            <a:endParaRPr lang="en-US" sz="900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Supervisors can </a:t>
            </a:r>
            <a:r>
              <a:rPr lang="en-US" dirty="0">
                <a:hlinkClick r:id="rId4"/>
              </a:rPr>
              <a:t>assign a Delegate </a:t>
            </a:r>
            <a:r>
              <a:rPr lang="en-US" dirty="0"/>
              <a:t>who serves as a secondary approver in case the primary approval is unable to approve. 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dirty="0"/>
              <a:t>Delegates can be established for a set time period or set up as “open-ended” delegates</a:t>
            </a:r>
          </a:p>
          <a:p>
            <a:pPr marL="342900" indent="-342900">
              <a:buFont typeface="+mj-lt"/>
              <a:buAutoNum type="arabicPeriod"/>
            </a:pPr>
            <a:endParaRPr lang="en-US" sz="900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Time should be approved by the following dates: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b="1" dirty="0"/>
              <a:t>Employees should submit their time for approval by 10:00 a.m. on Monday of pay day week.</a:t>
            </a:r>
          </a:p>
          <a:p>
            <a:pPr marL="1257300" lvl="2" indent="-342900">
              <a:buFont typeface="+mj-lt"/>
              <a:buAutoNum type="alphaLcParenR"/>
            </a:pPr>
            <a:r>
              <a:rPr lang="en-US" b="1" dirty="0"/>
              <a:t>Supervisors should approve time by 5:00 p.m. on Monday of pay day week.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2701818-A017-B9F5-9405-BBAB0A914975}"/>
              </a:ext>
            </a:extLst>
          </p:cNvPr>
          <p:cNvSpPr txBox="1"/>
          <p:nvPr/>
        </p:nvSpPr>
        <p:spPr>
          <a:xfrm>
            <a:off x="71013" y="5737528"/>
            <a:ext cx="121253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 comprehensive guide to approving time can be found </a:t>
            </a:r>
            <a:r>
              <a:rPr lang="en-US" sz="1600" dirty="0">
                <a:hlinkClick r:id="rId5"/>
              </a:rPr>
              <a:t>here</a:t>
            </a:r>
            <a:r>
              <a:rPr lang="en-US" sz="1600" dirty="0"/>
              <a:t>. This guide is also available on the HR website’s “</a:t>
            </a:r>
            <a:r>
              <a:rPr lang="en-US" sz="1400" dirty="0"/>
              <a:t>Supervisor</a:t>
            </a:r>
            <a:r>
              <a:rPr lang="en-US" sz="1600" dirty="0"/>
              <a:t> Resources” page and on the “Manager Self Service” tile in PeopleSoft.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5A488C2-C02B-249C-AE48-01297B1A1A4D}"/>
              </a:ext>
            </a:extLst>
          </p:cNvPr>
          <p:cNvGrpSpPr/>
          <p:nvPr/>
        </p:nvGrpSpPr>
        <p:grpSpPr>
          <a:xfrm>
            <a:off x="-9525" y="6362702"/>
            <a:ext cx="12192000" cy="495298"/>
            <a:chOff x="0" y="6115053"/>
            <a:chExt cx="12192000" cy="742947"/>
          </a:xfrm>
        </p:grpSpPr>
        <p:sp>
          <p:nvSpPr>
            <p:cNvPr id="13" name="Arrow: Pentagon 12">
              <a:extLst>
                <a:ext uri="{FF2B5EF4-FFF2-40B4-BE49-F238E27FC236}">
                  <a16:creationId xmlns:a16="http://schemas.microsoft.com/office/drawing/2014/main" id="{9A371E4C-142F-E597-172B-F0FC43B85EB0}"/>
                </a:ext>
              </a:extLst>
            </p:cNvPr>
            <p:cNvSpPr/>
            <p:nvPr/>
          </p:nvSpPr>
          <p:spPr>
            <a:xfrm>
              <a:off x="0" y="6610351"/>
              <a:ext cx="12192000" cy="247649"/>
            </a:xfrm>
            <a:prstGeom prst="homePlate">
              <a:avLst/>
            </a:prstGeom>
            <a:solidFill>
              <a:srgbClr val="006937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Arrow: Pentagon 13">
              <a:extLst>
                <a:ext uri="{FF2B5EF4-FFF2-40B4-BE49-F238E27FC236}">
                  <a16:creationId xmlns:a16="http://schemas.microsoft.com/office/drawing/2014/main" id="{663F1903-02FA-17BF-05E4-D717A4F58F18}"/>
                </a:ext>
              </a:extLst>
            </p:cNvPr>
            <p:cNvSpPr/>
            <p:nvPr/>
          </p:nvSpPr>
          <p:spPr>
            <a:xfrm>
              <a:off x="0" y="6362702"/>
              <a:ext cx="10858500" cy="247649"/>
            </a:xfrm>
            <a:prstGeom prst="homePlate">
              <a:avLst/>
            </a:prstGeom>
            <a:solidFill>
              <a:srgbClr val="510C7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Arrow: Pentagon 14">
              <a:extLst>
                <a:ext uri="{FF2B5EF4-FFF2-40B4-BE49-F238E27FC236}">
                  <a16:creationId xmlns:a16="http://schemas.microsoft.com/office/drawing/2014/main" id="{7C039E40-BC92-4701-9398-5B87240B899C}"/>
                </a:ext>
              </a:extLst>
            </p:cNvPr>
            <p:cNvSpPr/>
            <p:nvPr/>
          </p:nvSpPr>
          <p:spPr>
            <a:xfrm>
              <a:off x="0" y="6115053"/>
              <a:ext cx="9305925" cy="247649"/>
            </a:xfrm>
            <a:prstGeom prst="homePlate">
              <a:avLst/>
            </a:prstGeom>
            <a:solidFill>
              <a:srgbClr val="F26724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06173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EE9388-A2D6-7CCA-D5B7-156C014687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5782C4E-A0DF-5DFF-CA62-811D65F490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561" y="407093"/>
            <a:ext cx="3773424" cy="333509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6B7ECA3-9F59-B92D-296B-B57EF0BF06B8}"/>
              </a:ext>
            </a:extLst>
          </p:cNvPr>
          <p:cNvCxnSpPr/>
          <p:nvPr/>
        </p:nvCxnSpPr>
        <p:spPr>
          <a:xfrm>
            <a:off x="494561" y="851660"/>
            <a:ext cx="11020850" cy="0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itle 6">
            <a:extLst>
              <a:ext uri="{FF2B5EF4-FFF2-40B4-BE49-F238E27FC236}">
                <a16:creationId xmlns:a16="http://schemas.microsoft.com/office/drawing/2014/main" id="{09391B7B-F17B-9E2C-B8FA-A2751CB277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7030" y="2631774"/>
            <a:ext cx="9144000" cy="1525887"/>
          </a:xfrm>
        </p:spPr>
        <p:txBody>
          <a:bodyPr>
            <a:normAutofit fontScale="90000"/>
          </a:bodyPr>
          <a:lstStyle/>
          <a:p>
            <a:r>
              <a:rPr lang="en-US" dirty="0"/>
              <a:t>Performance Management at HWS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6A5CBB22-E06D-7077-BE6B-F5598D347191}"/>
              </a:ext>
            </a:extLst>
          </p:cNvPr>
          <p:cNvGrpSpPr/>
          <p:nvPr/>
        </p:nvGrpSpPr>
        <p:grpSpPr>
          <a:xfrm>
            <a:off x="-9525" y="6115053"/>
            <a:ext cx="12192000" cy="742947"/>
            <a:chOff x="0" y="6115053"/>
            <a:chExt cx="12192000" cy="742947"/>
          </a:xfrm>
        </p:grpSpPr>
        <p:sp>
          <p:nvSpPr>
            <p:cNvPr id="11" name="Arrow: Pentagon 10">
              <a:extLst>
                <a:ext uri="{FF2B5EF4-FFF2-40B4-BE49-F238E27FC236}">
                  <a16:creationId xmlns:a16="http://schemas.microsoft.com/office/drawing/2014/main" id="{7B7400E1-46AA-0B89-9C21-789DAB23B262}"/>
                </a:ext>
              </a:extLst>
            </p:cNvPr>
            <p:cNvSpPr/>
            <p:nvPr/>
          </p:nvSpPr>
          <p:spPr>
            <a:xfrm>
              <a:off x="0" y="6610351"/>
              <a:ext cx="12192000" cy="247649"/>
            </a:xfrm>
            <a:prstGeom prst="homePlate">
              <a:avLst/>
            </a:prstGeom>
            <a:solidFill>
              <a:srgbClr val="006937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Arrow: Pentagon 11">
              <a:extLst>
                <a:ext uri="{FF2B5EF4-FFF2-40B4-BE49-F238E27FC236}">
                  <a16:creationId xmlns:a16="http://schemas.microsoft.com/office/drawing/2014/main" id="{E95D7A37-0124-7BFB-738E-F4A3CCC91E40}"/>
                </a:ext>
              </a:extLst>
            </p:cNvPr>
            <p:cNvSpPr/>
            <p:nvPr/>
          </p:nvSpPr>
          <p:spPr>
            <a:xfrm>
              <a:off x="0" y="6362702"/>
              <a:ext cx="10858500" cy="247649"/>
            </a:xfrm>
            <a:prstGeom prst="homePlate">
              <a:avLst/>
            </a:prstGeom>
            <a:solidFill>
              <a:srgbClr val="510C7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Arrow: Pentagon 12">
              <a:extLst>
                <a:ext uri="{FF2B5EF4-FFF2-40B4-BE49-F238E27FC236}">
                  <a16:creationId xmlns:a16="http://schemas.microsoft.com/office/drawing/2014/main" id="{7EDE6F40-8480-5FA9-1AE3-6DB5F6E1FAEB}"/>
                </a:ext>
              </a:extLst>
            </p:cNvPr>
            <p:cNvSpPr/>
            <p:nvPr/>
          </p:nvSpPr>
          <p:spPr>
            <a:xfrm>
              <a:off x="0" y="6115053"/>
              <a:ext cx="9305925" cy="247649"/>
            </a:xfrm>
            <a:prstGeom prst="homePlate">
              <a:avLst/>
            </a:prstGeom>
            <a:solidFill>
              <a:srgbClr val="F26724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06494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FB123A-B89F-C383-5710-44F46DF0C8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3237340-F065-CCA2-85C2-B11E190924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561" y="407093"/>
            <a:ext cx="3773424" cy="333509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B61E63E-449A-D064-8FAC-427DF8D14E1C}"/>
              </a:ext>
            </a:extLst>
          </p:cNvPr>
          <p:cNvCxnSpPr/>
          <p:nvPr/>
        </p:nvCxnSpPr>
        <p:spPr>
          <a:xfrm>
            <a:off x="494561" y="851660"/>
            <a:ext cx="11020850" cy="0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itle 6">
            <a:extLst>
              <a:ext uri="{FF2B5EF4-FFF2-40B4-BE49-F238E27FC236}">
                <a16:creationId xmlns:a16="http://schemas.microsoft.com/office/drawing/2014/main" id="{84D1253B-F1C7-A202-2F04-82110F8C6B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4561" y="962720"/>
            <a:ext cx="10866427" cy="719432"/>
          </a:xfrm>
        </p:spPr>
        <p:txBody>
          <a:bodyPr>
            <a:noAutofit/>
          </a:bodyPr>
          <a:lstStyle/>
          <a:p>
            <a:pPr algn="l"/>
            <a:r>
              <a:rPr lang="en-US" sz="4000" dirty="0">
                <a:hlinkClick r:id="rId3"/>
              </a:rPr>
              <a:t>HWS Core Capabilities</a:t>
            </a:r>
            <a:endParaRPr lang="en-US" sz="4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372D87F-0FF0-F3EC-2D7D-A630832E6659}"/>
              </a:ext>
            </a:extLst>
          </p:cNvPr>
          <p:cNvSpPr txBox="1"/>
          <p:nvPr/>
        </p:nvSpPr>
        <p:spPr>
          <a:xfrm>
            <a:off x="1" y="6348614"/>
            <a:ext cx="12191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hlinkClick r:id="rId4"/>
              </a:rPr>
              <a:t>HWS Performance Appraisal Form</a:t>
            </a:r>
            <a:r>
              <a:rPr lang="en-US" sz="2000" dirty="0"/>
              <a:t>—this form is also available on the HR website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ACE951A-6DD2-C345-0F69-30965E56EA1C}"/>
              </a:ext>
            </a:extLst>
          </p:cNvPr>
          <p:cNvSpPr txBox="1"/>
          <p:nvPr/>
        </p:nvSpPr>
        <p:spPr>
          <a:xfrm>
            <a:off x="600075" y="1924050"/>
            <a:ext cx="1076091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HWS has identified four core capabilities with associated competencies that guide the performance management process. They are:</a:t>
            </a:r>
          </a:p>
          <a:p>
            <a:endParaRPr lang="en-US" dirty="0"/>
          </a:p>
          <a:p>
            <a:pPr marL="342900" indent="-342900">
              <a:buAutoNum type="arabicPeriod"/>
            </a:pPr>
            <a:r>
              <a:rPr lang="en-US" b="1" dirty="0"/>
              <a:t>Community Building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dirty="0"/>
              <a:t>Competencies: collaboration, interpersonal, positive behavior, and adaptability</a:t>
            </a:r>
          </a:p>
          <a:p>
            <a:pPr marL="342900" indent="-342900">
              <a:buAutoNum type="arabicPeriod"/>
            </a:pPr>
            <a:r>
              <a:rPr lang="en-US" b="1" dirty="0"/>
              <a:t>Innovative Problem-Solving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dirty="0"/>
              <a:t>Competencies: initiative and creativity </a:t>
            </a:r>
          </a:p>
          <a:p>
            <a:pPr marL="342900" indent="-342900">
              <a:buAutoNum type="arabicPeriod"/>
            </a:pPr>
            <a:r>
              <a:rPr lang="en-US" b="1" dirty="0"/>
              <a:t>Student Centered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dirty="0"/>
              <a:t>Competencies: caring, student focus, campus insight</a:t>
            </a:r>
          </a:p>
          <a:p>
            <a:pPr marL="342900" indent="-342900">
              <a:buAutoNum type="arabicPeriod"/>
            </a:pPr>
            <a:r>
              <a:rPr lang="en-US" b="1" dirty="0"/>
              <a:t>Leadership Excellence*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dirty="0"/>
              <a:t>Competencies: financial management, operational effectiveness, managerial effectiveness</a:t>
            </a:r>
          </a:p>
          <a:p>
            <a:pPr lvl="1"/>
            <a:endParaRPr lang="en-US" dirty="0"/>
          </a:p>
          <a:p>
            <a:r>
              <a:rPr lang="en-US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*Anyone in either an informal or formal role requiring managing or leading others, whether a full time or temporary assignment, will be evaluated on all three of the Leadership Excellence competencies, as appropriate to their job function.</a:t>
            </a:r>
            <a:endParaRPr lang="en-US" dirty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427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E40BDC-7018-5493-56D1-DC8C30A634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C9DEA6-ECF9-EDCA-094A-6E4E9343C9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561" y="407093"/>
            <a:ext cx="3773424" cy="333509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819F2FD-92ED-8723-FFC7-C215FE42ED22}"/>
              </a:ext>
            </a:extLst>
          </p:cNvPr>
          <p:cNvCxnSpPr/>
          <p:nvPr/>
        </p:nvCxnSpPr>
        <p:spPr>
          <a:xfrm>
            <a:off x="494561" y="851660"/>
            <a:ext cx="11020850" cy="0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6">
            <a:extLst>
              <a:ext uri="{FF2B5EF4-FFF2-40B4-BE49-F238E27FC236}">
                <a16:creationId xmlns:a16="http://schemas.microsoft.com/office/drawing/2014/main" id="{9CC680FD-1CBB-B26F-9E09-3F844E8D67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5035" y="927861"/>
            <a:ext cx="10391987" cy="824740"/>
          </a:xfrm>
        </p:spPr>
        <p:txBody>
          <a:bodyPr>
            <a:noAutofit/>
          </a:bodyPr>
          <a:lstStyle/>
          <a:p>
            <a:pPr algn="l"/>
            <a:r>
              <a:rPr lang="en-US" sz="4400" dirty="0"/>
              <a:t>The Importance of Performance Reviews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5A9E97A-D006-8A6F-6140-4DC07F295FED}"/>
              </a:ext>
            </a:extLst>
          </p:cNvPr>
          <p:cNvSpPr txBox="1"/>
          <p:nvPr/>
        </p:nvSpPr>
        <p:spPr>
          <a:xfrm>
            <a:off x="494561" y="1871034"/>
            <a:ext cx="1102085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Performance reviews are p</a:t>
            </a:r>
            <a:r>
              <a:rPr lang="en-US" dirty="0">
                <a:solidFill>
                  <a:srgbClr val="262626"/>
                </a:solidFill>
                <a:latin typeface="Mulish"/>
              </a:rPr>
              <a:t>art of an ongoing and consistent dialogue process between supervisor and employee that can be used as a reflective, development exercise.</a:t>
            </a:r>
          </a:p>
          <a:p>
            <a:endParaRPr lang="en-US" dirty="0">
              <a:solidFill>
                <a:srgbClr val="262626"/>
              </a:solidFill>
              <a:latin typeface="Mulish"/>
            </a:endParaRPr>
          </a:p>
          <a:p>
            <a:r>
              <a:rPr lang="en-US" b="0" i="0" dirty="0">
                <a:solidFill>
                  <a:srgbClr val="262626"/>
                </a:solidFill>
                <a:effectLst/>
                <a:latin typeface="Mulish"/>
              </a:rPr>
              <a:t>When conducted effectively, they can provide:</a:t>
            </a:r>
          </a:p>
          <a:p>
            <a:endParaRPr lang="en-US" b="0" i="0" dirty="0">
              <a:solidFill>
                <a:srgbClr val="262626"/>
              </a:solidFill>
              <a:effectLst/>
              <a:latin typeface="Mulish"/>
            </a:endParaRPr>
          </a:p>
          <a:p>
            <a:pPr marL="342900" indent="-342900">
              <a:buAutoNum type="arabicPeriod"/>
            </a:pPr>
            <a:r>
              <a:rPr lang="en-US" dirty="0">
                <a:solidFill>
                  <a:srgbClr val="262626"/>
                </a:solidFill>
                <a:latin typeface="Mulish"/>
              </a:rPr>
              <a:t>Goal setting opportunities</a:t>
            </a:r>
          </a:p>
          <a:p>
            <a:pPr marL="342900" indent="-342900">
              <a:buAutoNum type="arabicPeriod"/>
            </a:pPr>
            <a:r>
              <a:rPr lang="en-US" b="0" i="0" dirty="0">
                <a:solidFill>
                  <a:srgbClr val="262626"/>
                </a:solidFill>
                <a:effectLst/>
                <a:latin typeface="Mulish"/>
              </a:rPr>
              <a:t>Feedback and </a:t>
            </a:r>
            <a:r>
              <a:rPr lang="en-US" dirty="0">
                <a:solidFill>
                  <a:srgbClr val="262626"/>
                </a:solidFill>
                <a:latin typeface="Mulish"/>
              </a:rPr>
              <a:t>improvement areas</a:t>
            </a:r>
          </a:p>
          <a:p>
            <a:pPr marL="342900" indent="-342900">
              <a:buAutoNum type="arabicPeriod"/>
            </a:pPr>
            <a:r>
              <a:rPr lang="en-US" b="0" i="0" dirty="0">
                <a:solidFill>
                  <a:srgbClr val="262626"/>
                </a:solidFill>
                <a:effectLst/>
                <a:latin typeface="Mulish"/>
              </a:rPr>
              <a:t>Strengths and weaknesses discussion</a:t>
            </a:r>
          </a:p>
          <a:p>
            <a:pPr marL="342900" indent="-342900">
              <a:buAutoNum type="arabicPeriod"/>
            </a:pPr>
            <a:r>
              <a:rPr lang="en-US" dirty="0">
                <a:solidFill>
                  <a:srgbClr val="262626"/>
                </a:solidFill>
                <a:latin typeface="Mulish"/>
              </a:rPr>
              <a:t>Recognition</a:t>
            </a:r>
          </a:p>
          <a:p>
            <a:pPr marL="342900" indent="-342900">
              <a:buAutoNum type="arabicPeriod"/>
            </a:pPr>
            <a:r>
              <a:rPr lang="en-US" dirty="0">
                <a:solidFill>
                  <a:srgbClr val="262626"/>
                </a:solidFill>
                <a:latin typeface="Mulish"/>
              </a:rPr>
              <a:t>Enhanced communication processes</a:t>
            </a:r>
          </a:p>
          <a:p>
            <a:pPr marL="342900" indent="-342900">
              <a:buAutoNum type="arabicPeriod"/>
            </a:pPr>
            <a:r>
              <a:rPr lang="en-US" b="0" i="0" dirty="0">
                <a:solidFill>
                  <a:srgbClr val="262626"/>
                </a:solidFill>
                <a:effectLst/>
                <a:latin typeface="Mulish"/>
              </a:rPr>
              <a:t>Organizational/department stra</a:t>
            </a:r>
            <a:r>
              <a:rPr lang="en-US" dirty="0">
                <a:solidFill>
                  <a:srgbClr val="262626"/>
                </a:solidFill>
                <a:latin typeface="Mulish"/>
              </a:rPr>
              <a:t>tegy</a:t>
            </a:r>
            <a:endParaRPr lang="en-US" b="0" i="0" dirty="0">
              <a:solidFill>
                <a:srgbClr val="262626"/>
              </a:solidFill>
              <a:effectLst/>
              <a:latin typeface="Mulish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Succession/career planning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Documentation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A clear understanding that the supervisor is interested in the employee’s growth and concerns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E403F78-7599-FEB3-4049-BD863C35CF91}"/>
              </a:ext>
            </a:extLst>
          </p:cNvPr>
          <p:cNvGrpSpPr/>
          <p:nvPr/>
        </p:nvGrpSpPr>
        <p:grpSpPr>
          <a:xfrm>
            <a:off x="-9525" y="6115053"/>
            <a:ext cx="12192000" cy="742947"/>
            <a:chOff x="0" y="6115053"/>
            <a:chExt cx="12192000" cy="742947"/>
          </a:xfrm>
        </p:grpSpPr>
        <p:sp>
          <p:nvSpPr>
            <p:cNvPr id="11" name="Arrow: Pentagon 10">
              <a:extLst>
                <a:ext uri="{FF2B5EF4-FFF2-40B4-BE49-F238E27FC236}">
                  <a16:creationId xmlns:a16="http://schemas.microsoft.com/office/drawing/2014/main" id="{667FA0B4-6297-540C-3185-1E385DCB99C8}"/>
                </a:ext>
              </a:extLst>
            </p:cNvPr>
            <p:cNvSpPr/>
            <p:nvPr/>
          </p:nvSpPr>
          <p:spPr>
            <a:xfrm>
              <a:off x="0" y="6610351"/>
              <a:ext cx="12192000" cy="247649"/>
            </a:xfrm>
            <a:prstGeom prst="homePlate">
              <a:avLst/>
            </a:prstGeom>
            <a:solidFill>
              <a:srgbClr val="006937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Arrow: Pentagon 11">
              <a:extLst>
                <a:ext uri="{FF2B5EF4-FFF2-40B4-BE49-F238E27FC236}">
                  <a16:creationId xmlns:a16="http://schemas.microsoft.com/office/drawing/2014/main" id="{177E8B9B-F8AF-59ED-7D79-C3DACEDC6CD7}"/>
                </a:ext>
              </a:extLst>
            </p:cNvPr>
            <p:cNvSpPr/>
            <p:nvPr/>
          </p:nvSpPr>
          <p:spPr>
            <a:xfrm>
              <a:off x="0" y="6362702"/>
              <a:ext cx="10858500" cy="247649"/>
            </a:xfrm>
            <a:prstGeom prst="homePlate">
              <a:avLst/>
            </a:prstGeom>
            <a:solidFill>
              <a:srgbClr val="510C7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Arrow: Pentagon 12">
              <a:extLst>
                <a:ext uri="{FF2B5EF4-FFF2-40B4-BE49-F238E27FC236}">
                  <a16:creationId xmlns:a16="http://schemas.microsoft.com/office/drawing/2014/main" id="{77D5BCC4-606E-1C81-E15A-8A0219A01207}"/>
                </a:ext>
              </a:extLst>
            </p:cNvPr>
            <p:cNvSpPr/>
            <p:nvPr/>
          </p:nvSpPr>
          <p:spPr>
            <a:xfrm>
              <a:off x="0" y="6115053"/>
              <a:ext cx="9305925" cy="247649"/>
            </a:xfrm>
            <a:prstGeom prst="homePlate">
              <a:avLst/>
            </a:prstGeom>
            <a:solidFill>
              <a:srgbClr val="F26724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33180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1B6A60-8895-3F89-2DC3-96E2A24D20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3E9F70C-FD89-FD7E-7008-15C7E21F37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561" y="407093"/>
            <a:ext cx="3773424" cy="333509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1F68552-B7CE-27E6-1FDA-93686ADDFAED}"/>
              </a:ext>
            </a:extLst>
          </p:cNvPr>
          <p:cNvCxnSpPr/>
          <p:nvPr/>
        </p:nvCxnSpPr>
        <p:spPr>
          <a:xfrm>
            <a:off x="494561" y="851660"/>
            <a:ext cx="11020850" cy="0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6">
            <a:extLst>
              <a:ext uri="{FF2B5EF4-FFF2-40B4-BE49-F238E27FC236}">
                <a16:creationId xmlns:a16="http://schemas.microsoft.com/office/drawing/2014/main" id="{37AB679E-AF3D-7784-FD65-0069CAE21B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4823" y="2500672"/>
            <a:ext cx="9144000" cy="1172205"/>
          </a:xfrm>
        </p:spPr>
        <p:txBody>
          <a:bodyPr>
            <a:normAutofit/>
          </a:bodyPr>
          <a:lstStyle/>
          <a:p>
            <a:r>
              <a:rPr lang="en-US" dirty="0"/>
              <a:t>Disciplinary Process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0BEC504-5C41-60FA-AF1C-D16DCB73B0E5}"/>
              </a:ext>
            </a:extLst>
          </p:cNvPr>
          <p:cNvGrpSpPr/>
          <p:nvPr/>
        </p:nvGrpSpPr>
        <p:grpSpPr>
          <a:xfrm>
            <a:off x="-9526" y="6115053"/>
            <a:ext cx="12192001" cy="742947"/>
            <a:chOff x="-1" y="6115053"/>
            <a:chExt cx="12192001" cy="742947"/>
          </a:xfrm>
        </p:grpSpPr>
        <p:sp>
          <p:nvSpPr>
            <p:cNvPr id="6" name="Arrow: Pentagon 5">
              <a:extLst>
                <a:ext uri="{FF2B5EF4-FFF2-40B4-BE49-F238E27FC236}">
                  <a16:creationId xmlns:a16="http://schemas.microsoft.com/office/drawing/2014/main" id="{C29E4FA2-3508-1F6E-0FA0-714ABF13BC6E}"/>
                </a:ext>
              </a:extLst>
            </p:cNvPr>
            <p:cNvSpPr/>
            <p:nvPr/>
          </p:nvSpPr>
          <p:spPr>
            <a:xfrm>
              <a:off x="0" y="6610351"/>
              <a:ext cx="12192000" cy="247649"/>
            </a:xfrm>
            <a:prstGeom prst="homePlate">
              <a:avLst/>
            </a:prstGeom>
            <a:solidFill>
              <a:srgbClr val="006937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Arrow: Pentagon 7">
              <a:extLst>
                <a:ext uri="{FF2B5EF4-FFF2-40B4-BE49-F238E27FC236}">
                  <a16:creationId xmlns:a16="http://schemas.microsoft.com/office/drawing/2014/main" id="{7F4D0DE7-2BE9-9A55-DC21-9A76E3D1AE8C}"/>
                </a:ext>
              </a:extLst>
            </p:cNvPr>
            <p:cNvSpPr/>
            <p:nvPr/>
          </p:nvSpPr>
          <p:spPr>
            <a:xfrm>
              <a:off x="-1" y="6362702"/>
              <a:ext cx="11306175" cy="247649"/>
            </a:xfrm>
            <a:prstGeom prst="homePlate">
              <a:avLst/>
            </a:prstGeom>
            <a:solidFill>
              <a:srgbClr val="510C7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Arrow: Pentagon 9">
              <a:extLst>
                <a:ext uri="{FF2B5EF4-FFF2-40B4-BE49-F238E27FC236}">
                  <a16:creationId xmlns:a16="http://schemas.microsoft.com/office/drawing/2014/main" id="{6BD3629D-0A69-C3A7-4168-5A2BA9135B57}"/>
                </a:ext>
              </a:extLst>
            </p:cNvPr>
            <p:cNvSpPr/>
            <p:nvPr/>
          </p:nvSpPr>
          <p:spPr>
            <a:xfrm>
              <a:off x="0" y="6115053"/>
              <a:ext cx="9305925" cy="247649"/>
            </a:xfrm>
            <a:prstGeom prst="homePlate">
              <a:avLst/>
            </a:prstGeom>
            <a:solidFill>
              <a:srgbClr val="F26724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09710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F4CE5A-DAC6-7D7D-57EB-D6B81E7495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380C22A-B54E-36EC-9B84-0CCEF0FDDE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561" y="407093"/>
            <a:ext cx="3773424" cy="333509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1C44537-7595-8FA2-B1DB-DDC0149F7FB8}"/>
              </a:ext>
            </a:extLst>
          </p:cNvPr>
          <p:cNvCxnSpPr/>
          <p:nvPr/>
        </p:nvCxnSpPr>
        <p:spPr>
          <a:xfrm>
            <a:off x="494561" y="851660"/>
            <a:ext cx="11020850" cy="0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758D81EB-3809-4CAD-000D-149415C3E1D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68502402"/>
              </p:ext>
            </p:extLst>
          </p:nvPr>
        </p:nvGraphicFramePr>
        <p:xfrm>
          <a:off x="650814" y="1104181"/>
          <a:ext cx="10710175" cy="55504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830662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10668</TotalTime>
  <Words>755</Words>
  <Application>Microsoft Office PowerPoint</Application>
  <PresentationFormat>Widescreen</PresentationFormat>
  <Paragraphs>99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Mulish</vt:lpstr>
      <vt:lpstr>Office Theme</vt:lpstr>
      <vt:lpstr>Supervision 101</vt:lpstr>
      <vt:lpstr>Supervisors play an important role in making HWS a great place to work and learn</vt:lpstr>
      <vt:lpstr>At HWS, supervisors are responsible for:</vt:lpstr>
      <vt:lpstr>Responsibility: Approving Time</vt:lpstr>
      <vt:lpstr>Performance Management at HWS</vt:lpstr>
      <vt:lpstr>HWS Core Capabilities</vt:lpstr>
      <vt:lpstr>The Importance of Performance Reviews</vt:lpstr>
      <vt:lpstr>Disciplinary Process</vt:lpstr>
      <vt:lpstr>PowerPoint Presentation</vt:lpstr>
      <vt:lpstr>Injuries at Work</vt:lpstr>
      <vt:lpstr>Learning Opportunities</vt:lpstr>
      <vt:lpstr>Additional Resources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FENNER, KELSEY</cp:lastModifiedBy>
  <cp:revision>17</cp:revision>
  <dcterms:created xsi:type="dcterms:W3CDTF">2018-03-27T14:22:29Z</dcterms:created>
  <dcterms:modified xsi:type="dcterms:W3CDTF">2024-12-02T21:44:11Z</dcterms:modified>
</cp:coreProperties>
</file>